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8" r:id="rId4"/>
    <p:sldId id="285"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91" r:id="rId20"/>
    <p:sldId id="274" r:id="rId21"/>
    <p:sldId id="275" r:id="rId22"/>
    <p:sldId id="276" r:id="rId23"/>
    <p:sldId id="277" r:id="rId24"/>
    <p:sldId id="278" r:id="rId25"/>
    <p:sldId id="279" r:id="rId26"/>
    <p:sldId id="280" r:id="rId27"/>
    <p:sldId id="281" r:id="rId28"/>
    <p:sldId id="282" r:id="rId29"/>
    <p:sldId id="283" r:id="rId30"/>
    <p:sldId id="29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7"/>
    <p:restoredTop sz="74481"/>
  </p:normalViewPr>
  <p:slideViewPr>
    <p:cSldViewPr snapToGrid="0" snapToObjects="1">
      <p:cViewPr varScale="1">
        <p:scale>
          <a:sx n="54" d="100"/>
          <a:sy n="54" d="100"/>
        </p:scale>
        <p:origin x="1458" y="36"/>
      </p:cViewPr>
      <p:guideLst/>
    </p:cSldViewPr>
  </p:slideViewPr>
  <p:notesTextViewPr>
    <p:cViewPr>
      <p:scale>
        <a:sx n="1" d="1"/>
        <a:sy n="1" d="1"/>
      </p:scale>
      <p:origin x="0" y="-1122"/>
    </p:cViewPr>
  </p:notesTextViewPr>
  <p:notesViewPr>
    <p:cSldViewPr snapToGrid="0" snapToObjects="1">
      <p:cViewPr varScale="1">
        <p:scale>
          <a:sx n="122" d="100"/>
          <a:sy n="122" d="100"/>
        </p:scale>
        <p:origin x="213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F6128-B3FB-284A-9088-4C47E32CF26E}" type="datetimeFigureOut">
              <a:rPr lang="en-US" smtClean="0"/>
              <a:t>8/3/2018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1F23C-F166-F546-84ED-7FFF8AF5A6A5}" type="slidenum">
              <a:rPr lang="en-US" smtClean="0"/>
              <a:t>‹nº›</a:t>
            </a:fld>
            <a:endParaRPr lang="en-US"/>
          </a:p>
        </p:txBody>
      </p:sp>
    </p:spTree>
    <p:extLst>
      <p:ext uri="{BB962C8B-B14F-4D97-AF65-F5344CB8AC3E}">
        <p14:creationId xmlns:p14="http://schemas.microsoft.com/office/powerpoint/2010/main" val="11427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noProof="0" dirty="0"/>
              <a:t>Abuso Emocional: O que podemos fazer</a:t>
            </a:r>
          </a:p>
          <a:p>
            <a:endParaRPr lang="pt-PT" noProof="0" dirty="0"/>
          </a:p>
          <a:p>
            <a:r>
              <a:rPr lang="pt-PT" noProof="0" dirty="0"/>
              <a:t>Por Dr. Katia </a:t>
            </a:r>
            <a:r>
              <a:rPr lang="pt-PT" noProof="0" dirty="0" err="1"/>
              <a:t>Reinert</a:t>
            </a:r>
            <a:r>
              <a:rPr lang="pt-PT" noProof="0" dirty="0"/>
              <a:t>, Diretora Associada GC Departamento de Saúde</a:t>
            </a:r>
          </a:p>
        </p:txBody>
      </p:sp>
      <p:sp>
        <p:nvSpPr>
          <p:cNvPr id="4" name="Slide Number Placeholder 3"/>
          <p:cNvSpPr>
            <a:spLocks noGrp="1"/>
          </p:cNvSpPr>
          <p:nvPr>
            <p:ph type="sldNum" sz="quarter" idx="10"/>
          </p:nvPr>
        </p:nvSpPr>
        <p:spPr/>
        <p:txBody>
          <a:bodyPr/>
          <a:lstStyle/>
          <a:p>
            <a:fld id="{D971F23C-F166-F546-84ED-7FFF8AF5A6A5}" type="slidenum">
              <a:rPr lang="en-US" smtClean="0"/>
              <a:t>1</a:t>
            </a:fld>
            <a:endParaRPr lang="en-US"/>
          </a:p>
        </p:txBody>
      </p:sp>
    </p:spTree>
    <p:extLst>
      <p:ext uri="{BB962C8B-B14F-4D97-AF65-F5344CB8AC3E}">
        <p14:creationId xmlns:p14="http://schemas.microsoft.com/office/powerpoint/2010/main" val="2439270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 typeface="Arial" panose="020B0604020202020204" pitchFamily="34" charset="0"/>
              <a:buChar char="•"/>
            </a:pPr>
            <a:r>
              <a:rPr lang="pt-PT" sz="1200" kern="1200" dirty="0">
                <a:solidFill>
                  <a:schemeClr val="tx1"/>
                </a:solidFill>
                <a:effectLst/>
                <a:latin typeface="+mn-lt"/>
                <a:ea typeface="+mn-ea"/>
                <a:cs typeface="+mn-cs"/>
              </a:rPr>
              <a:t>As abusadoras são extremamente possessivas e ciumentas. Eles sentem um desejo intenso de controlar os seus parceiros.</a:t>
            </a:r>
          </a:p>
          <a:p>
            <a:pPr marL="171450" lvl="0" indent="-171450" fontAlgn="base">
              <a:buFont typeface="Arial" panose="020B0604020202020204" pitchFamily="34" charset="0"/>
              <a:buChar char="•"/>
            </a:pPr>
            <a:endParaRPr lang="pt-PT"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pt-PT" sz="1200" kern="1200" dirty="0">
                <a:solidFill>
                  <a:schemeClr val="tx1"/>
                </a:solidFill>
                <a:effectLst/>
                <a:latin typeface="+mn-lt"/>
                <a:ea typeface="+mn-ea"/>
                <a:cs typeface="+mn-cs"/>
              </a:rPr>
              <a:t>As abusadoras têm relacionamentos superficiais com as outras pessoas. O seu principal relacionamento, se não exclusivo, é com o seu marido/namorado.</a:t>
            </a:r>
          </a:p>
          <a:p>
            <a:pPr marL="171450" lvl="0" indent="-171450" fontAlgn="base">
              <a:buFont typeface="Arial" panose="020B0604020202020204" pitchFamily="34" charset="0"/>
              <a:buChar char="•"/>
            </a:pPr>
            <a:endParaRPr lang="pt-PT"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pt-PT" sz="1200" kern="1200" dirty="0">
                <a:solidFill>
                  <a:schemeClr val="tx1"/>
                </a:solidFill>
                <a:effectLst/>
                <a:latin typeface="+mn-lt"/>
                <a:ea typeface="+mn-ea"/>
                <a:cs typeface="+mn-cs"/>
              </a:rPr>
              <a:t>Pode ser descrita como tendo personalidade dupla—Tanto é doce como excecionalmente cruel e acutilante. É egoísta ou generosa, conforme o seu estado de espírito.</a:t>
            </a:r>
          </a:p>
        </p:txBody>
      </p:sp>
      <p:sp>
        <p:nvSpPr>
          <p:cNvPr id="4" name="Slide Number Placeholder 3"/>
          <p:cNvSpPr>
            <a:spLocks noGrp="1"/>
          </p:cNvSpPr>
          <p:nvPr>
            <p:ph type="sldNum" sz="quarter" idx="10"/>
          </p:nvPr>
        </p:nvSpPr>
        <p:spPr/>
        <p:txBody>
          <a:bodyPr/>
          <a:lstStyle/>
          <a:p>
            <a:fld id="{D971F23C-F166-F546-84ED-7FFF8AF5A6A5}" type="slidenum">
              <a:rPr lang="en-US" smtClean="0"/>
              <a:t>10</a:t>
            </a:fld>
            <a:endParaRPr lang="en-US"/>
          </a:p>
        </p:txBody>
      </p:sp>
    </p:spTree>
    <p:extLst>
      <p:ext uri="{BB962C8B-B14F-4D97-AF65-F5344CB8AC3E}">
        <p14:creationId xmlns:p14="http://schemas.microsoft.com/office/powerpoint/2010/main" val="2270494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 typeface="Arial" panose="020B0604020202020204" pitchFamily="34" charset="0"/>
              <a:buChar char="•"/>
            </a:pPr>
            <a:r>
              <a:rPr lang="pt-PT" sz="1200" kern="1200" dirty="0">
                <a:solidFill>
                  <a:schemeClr val="tx1"/>
                </a:solidFill>
                <a:effectLst/>
                <a:latin typeface="+mn-lt"/>
                <a:ea typeface="+mn-ea"/>
                <a:cs typeface="+mn-cs"/>
              </a:rPr>
              <a:t>Uma grande característica das abusadoras é a sua capacidade para enganar os outros. Conseguem ser doces, calmas, encantadoras e convincentes.</a:t>
            </a:r>
          </a:p>
          <a:p>
            <a:pPr marL="171450" lvl="0" indent="-171450" fontAlgn="base">
              <a:buFont typeface="Arial" panose="020B0604020202020204" pitchFamily="34" charset="0"/>
              <a:buChar char="•"/>
            </a:pPr>
            <a:endParaRPr lang="pt-PT"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pt-PT" sz="1200" kern="1200" dirty="0">
                <a:solidFill>
                  <a:schemeClr val="tx1"/>
                </a:solidFill>
                <a:effectLst/>
                <a:latin typeface="+mn-lt"/>
                <a:ea typeface="+mn-ea"/>
                <a:cs typeface="+mn-cs"/>
              </a:rPr>
              <a:t>O companheiro normalmente é um símbolo. O abusador não se relaciona com o seu companheiro como uma pessoa de direito, mas como um símbolo de uma pessoa significativa para ela. Isto é especialmente verdade quando ela está zangada. Ela assume que ele está a pensar, a sentir ou a agir como essa pessoa—frequentemente o seu pai (ou outro familiar ou figura de autoridade).</a:t>
            </a:r>
          </a:p>
          <a:p>
            <a:pPr marL="171450" lvl="0" indent="-171450" fontAlgn="base">
              <a:buFont typeface="Arial" panose="020B0604020202020204" pitchFamily="34" charset="0"/>
              <a:buChar char="•"/>
            </a:pPr>
            <a:endParaRPr lang="pt-PT" sz="1200" kern="1200" dirty="0">
              <a:solidFill>
                <a:schemeClr val="tx1"/>
              </a:solidFill>
              <a:effectLst/>
              <a:latin typeface="+mn-lt"/>
              <a:ea typeface="+mn-ea"/>
              <a:cs typeface="+mn-cs"/>
            </a:endParaRPr>
          </a:p>
          <a:p>
            <a:pPr marL="0" lvl="0" indent="0" fontAlgn="base">
              <a:buFont typeface="Arial" panose="020B0604020202020204" pitchFamily="34" charset="0"/>
              <a:buNone/>
            </a:pPr>
            <a:r>
              <a:rPr lang="pt-PT" sz="1200" kern="1200" dirty="0">
                <a:solidFill>
                  <a:schemeClr val="tx1"/>
                </a:solidFill>
                <a:effectLst/>
                <a:latin typeface="+mn-lt"/>
                <a:ea typeface="+mn-ea"/>
                <a:cs typeface="+mn-cs"/>
              </a:rPr>
              <a:t>A nossa cultura aceita excessiva e irracionalmente a filosofia “Eu vou mudá-lo/a”, em que uma mulher seleciona e depois “molda” um parceiro ao seu gosto. “Casa com o homem hoje – e muda a sua forma de ser depois!” —letra de um musical da Broadway </a:t>
            </a:r>
            <a:r>
              <a:rPr lang="pt-PT" sz="1200" kern="1200" dirty="0" err="1">
                <a:solidFill>
                  <a:schemeClr val="tx1"/>
                </a:solidFill>
                <a:effectLst/>
                <a:latin typeface="+mn-lt"/>
                <a:ea typeface="+mn-ea"/>
                <a:cs typeface="+mn-cs"/>
              </a:rPr>
              <a:t>Guys</a:t>
            </a:r>
            <a:r>
              <a:rPr lang="pt-PT" sz="1200" kern="1200" dirty="0">
                <a:solidFill>
                  <a:schemeClr val="tx1"/>
                </a:solidFill>
                <a:effectLst/>
                <a:latin typeface="+mn-lt"/>
                <a:ea typeface="+mn-ea"/>
                <a:cs typeface="+mn-cs"/>
              </a:rPr>
              <a:t> &amp; </a:t>
            </a:r>
            <a:r>
              <a:rPr lang="pt-PT" sz="1200" kern="1200" dirty="0" err="1">
                <a:solidFill>
                  <a:schemeClr val="tx1"/>
                </a:solidFill>
                <a:effectLst/>
                <a:latin typeface="+mn-lt"/>
                <a:ea typeface="+mn-ea"/>
                <a:cs typeface="+mn-cs"/>
              </a:rPr>
              <a:t>Dolls</a:t>
            </a:r>
            <a:endParaRPr lang="pt-PT" sz="1200" kern="1200" dirty="0">
              <a:solidFill>
                <a:schemeClr val="tx1"/>
              </a:solidFill>
              <a:effectLst/>
              <a:latin typeface="+mn-lt"/>
              <a:ea typeface="+mn-ea"/>
              <a:cs typeface="+mn-cs"/>
            </a:endParaRPr>
          </a:p>
          <a:p>
            <a:pPr marL="0" lvl="0" indent="0" fontAlgn="base">
              <a:buFont typeface="Arial" panose="020B0604020202020204" pitchFamily="34" charset="0"/>
              <a:buNone/>
            </a:pPr>
            <a:endParaRPr lang="pt-PT" sz="1200" kern="1200" dirty="0">
              <a:solidFill>
                <a:schemeClr val="tx1"/>
              </a:solidFill>
              <a:effectLst/>
              <a:latin typeface="+mn-lt"/>
              <a:ea typeface="+mn-ea"/>
              <a:cs typeface="+mn-cs"/>
            </a:endParaRPr>
          </a:p>
          <a:p>
            <a:pPr marL="0" lvl="0" indent="0" fontAlgn="base">
              <a:buFont typeface="Arial" panose="020B0604020202020204" pitchFamily="34" charset="0"/>
              <a:buNone/>
            </a:pPr>
            <a:r>
              <a:rPr lang="pt-PT" sz="1200" kern="1200" dirty="0">
                <a:solidFill>
                  <a:schemeClr val="tx1"/>
                </a:solidFill>
                <a:effectLst/>
                <a:latin typeface="+mn-lt"/>
                <a:ea typeface="+mn-ea"/>
                <a:cs typeface="+mn-cs"/>
              </a:rPr>
              <a:t>Certamente, parceiros que se amam igualmente podem decidir mudar os seus HÁBITOS físicos para agradarem um ao outro, mas um parceiro nunca deveria exigir que o seu cônjuge mude de ESTILO DE VIDA, PERSONALIDADE, HOBBIES ou CARREIRA contra a sua vontade em prol dos seus desejos.</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11</a:t>
            </a:fld>
            <a:endParaRPr lang="en-US"/>
          </a:p>
        </p:txBody>
      </p:sp>
    </p:spTree>
    <p:extLst>
      <p:ext uri="{BB962C8B-B14F-4D97-AF65-F5344CB8AC3E}">
        <p14:creationId xmlns:p14="http://schemas.microsoft.com/office/powerpoint/2010/main" val="4125309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kern="1200" dirty="0">
                <a:solidFill>
                  <a:schemeClr val="tx1"/>
                </a:solidFill>
                <a:effectLst/>
                <a:latin typeface="+mn-lt"/>
                <a:ea typeface="+mn-ea"/>
                <a:cs typeface="+mn-cs"/>
              </a:rPr>
              <a:t>É importante compreender que os abusadores não são pessoas desesperadas e podem ter uma experiência dolorosa só deles. Pesquisas apontam que as pessoas abusadas tendem a abusar de outros. Por isso, o comportamento abusivo pode, por vezes, vir de sentimentos de medo e vergonha que resultam de abusos sofridos antes do casamento. Frequentemente, isto resulta numa necessidade de controlar a sua vergonha através de um abuso subsequente. O abusador pode repetir para si, ‘Nunca mais vou ser aquele rapaz ou rapariga assustado/a …Nunca mais vou estar naquela posição vulnerável outra vez, por isso vou ficar no controlo.’ </a:t>
            </a:r>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12</a:t>
            </a:fld>
            <a:endParaRPr lang="en-US"/>
          </a:p>
        </p:txBody>
      </p:sp>
    </p:spTree>
    <p:extLst>
      <p:ext uri="{BB962C8B-B14F-4D97-AF65-F5344CB8AC3E}">
        <p14:creationId xmlns:p14="http://schemas.microsoft.com/office/powerpoint/2010/main" val="2621309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b="1" dirty="0"/>
              <a:t>QUAIS AS TÉCNICAS USADAS NO ABUSO EMOCIONAL?</a:t>
            </a:r>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13</a:t>
            </a:fld>
            <a:endParaRPr lang="en-US"/>
          </a:p>
        </p:txBody>
      </p:sp>
    </p:spTree>
    <p:extLst>
      <p:ext uri="{BB962C8B-B14F-4D97-AF65-F5344CB8AC3E}">
        <p14:creationId xmlns:p14="http://schemas.microsoft.com/office/powerpoint/2010/main" val="50098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pt-PT" sz="1200" b="1" kern="1200" noProof="0" dirty="0">
                <a:solidFill>
                  <a:schemeClr val="tx1"/>
                </a:solidFill>
                <a:effectLst/>
                <a:latin typeface="+mn-lt"/>
                <a:ea typeface="+mn-ea"/>
                <a:cs typeface="+mn-cs"/>
              </a:rPr>
              <a:t>Abuso Emocional Através das Palavras</a:t>
            </a:r>
          </a:p>
          <a:p>
            <a:pPr marL="0" indent="0" fontAlgn="base">
              <a:buNone/>
            </a:pPr>
            <a:endParaRPr lang="pt-PT" sz="1200" kern="1200" noProof="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pt-PT" sz="1200" b="1" kern="1200" noProof="0" dirty="0">
                <a:solidFill>
                  <a:schemeClr val="tx1"/>
                </a:solidFill>
                <a:effectLst/>
                <a:latin typeface="+mn-lt"/>
                <a:ea typeface="+mn-ea"/>
                <a:cs typeface="+mn-cs"/>
              </a:rPr>
              <a:t>A Opinião Autoritária. </a:t>
            </a:r>
            <a:r>
              <a:rPr lang="pt-PT" sz="1200" b="0" kern="1200" noProof="0" dirty="0">
                <a:solidFill>
                  <a:schemeClr val="tx1"/>
                </a:solidFill>
                <a:effectLst/>
                <a:latin typeface="+mn-lt"/>
                <a:ea typeface="+mn-ea"/>
                <a:cs typeface="+mn-cs"/>
              </a:rPr>
              <a:t>A pessoa que se recusa </a:t>
            </a:r>
            <a:r>
              <a:rPr lang="pt-PT" sz="1200" b="0" kern="1200" dirty="0">
                <a:solidFill>
                  <a:schemeClr val="tx1"/>
                </a:solidFill>
                <a:effectLst/>
                <a:latin typeface="+mn-lt"/>
                <a:ea typeface="+mn-ea"/>
                <a:cs typeface="+mn-cs"/>
              </a:rPr>
              <a:t>a considerar a nossa opinião e nos força a aceitar sempre a dela ou dele.</a:t>
            </a:r>
          </a:p>
          <a:p>
            <a:pPr marL="171450" lvl="0" indent="-171450" fontAlgn="base">
              <a:buFont typeface="Arial" panose="020B0604020202020204" pitchFamily="34" charset="0"/>
              <a:buChar char="•"/>
            </a:pPr>
            <a:r>
              <a:rPr lang="pt-PT" sz="1200" b="1" kern="1200" dirty="0">
                <a:solidFill>
                  <a:schemeClr val="tx1"/>
                </a:solidFill>
                <a:effectLst/>
                <a:latin typeface="+mn-lt"/>
                <a:ea typeface="+mn-ea"/>
                <a:cs typeface="+mn-cs"/>
              </a:rPr>
              <a:t>A Pessoa que Tem Sempre razão. </a:t>
            </a:r>
            <a:r>
              <a:rPr lang="pt-PT" sz="1200" b="0" kern="1200" dirty="0">
                <a:solidFill>
                  <a:schemeClr val="tx1"/>
                </a:solidFill>
                <a:effectLst/>
                <a:latin typeface="+mn-lt"/>
                <a:ea typeface="+mn-ea"/>
                <a:cs typeface="+mn-cs"/>
              </a:rPr>
              <a:t>A Pessoa que tem que ter sempre razão e a última palavra sempre que há um desentendimento. </a:t>
            </a:r>
          </a:p>
          <a:p>
            <a:pPr marL="171450" lvl="0" indent="-171450" fontAlgn="base">
              <a:buFont typeface="Arial" panose="020B0604020202020204" pitchFamily="34" charset="0"/>
              <a:buChar char="•"/>
            </a:pPr>
            <a:r>
              <a:rPr lang="pt-PT" sz="1200" b="1" kern="1200" dirty="0">
                <a:solidFill>
                  <a:schemeClr val="tx1"/>
                </a:solidFill>
                <a:effectLst/>
                <a:latin typeface="+mn-lt"/>
                <a:ea typeface="+mn-ea"/>
                <a:cs typeface="+mn-cs"/>
              </a:rPr>
              <a:t>O Juiz e o Júri.  </a:t>
            </a:r>
            <a:r>
              <a:rPr lang="pt-PT" sz="1200" b="0" kern="1200" dirty="0">
                <a:solidFill>
                  <a:schemeClr val="tx1"/>
                </a:solidFill>
                <a:effectLst/>
                <a:latin typeface="+mn-lt"/>
                <a:ea typeface="+mn-ea"/>
                <a:cs typeface="+mn-cs"/>
              </a:rPr>
              <a:t>A pessoa que incorpora duros juízos sobre nós, enquanto pessoa ou sobre o seu comportamento, para que nos sintamos culpados e envergonhados.</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14</a:t>
            </a:fld>
            <a:endParaRPr lang="en-US"/>
          </a:p>
        </p:txBody>
      </p:sp>
    </p:spTree>
    <p:extLst>
      <p:ext uri="{BB962C8B-B14F-4D97-AF65-F5344CB8AC3E}">
        <p14:creationId xmlns:p14="http://schemas.microsoft.com/office/powerpoint/2010/main" val="4151305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 typeface="Arial" panose="020B0604020202020204" pitchFamily="34" charset="0"/>
              <a:buChar char="•"/>
            </a:pPr>
            <a:r>
              <a:rPr lang="pt-PT" sz="1200" b="1" kern="1200" dirty="0">
                <a:solidFill>
                  <a:schemeClr val="tx1"/>
                </a:solidFill>
                <a:effectLst/>
                <a:latin typeface="+mn-lt"/>
                <a:ea typeface="+mn-ea"/>
                <a:cs typeface="+mn-cs"/>
              </a:rPr>
              <a:t>O Artista da Crítica. </a:t>
            </a:r>
            <a:r>
              <a:rPr lang="pt-PT" sz="1200" b="0" kern="1200" dirty="0">
                <a:solidFill>
                  <a:schemeClr val="tx1"/>
                </a:solidFill>
                <a:effectLst/>
                <a:latin typeface="+mn-lt"/>
                <a:ea typeface="+mn-ea"/>
                <a:cs typeface="+mn-cs"/>
              </a:rPr>
              <a:t>A Pessoa que faz comentários “És doida! Como é que alguém ia pensar em algo tão estúpido?” para desvalorizar as nossas decisões e sentimentos.</a:t>
            </a:r>
          </a:p>
          <a:p>
            <a:pPr marL="171450" lvl="0" indent="-171450" fontAlgn="base">
              <a:buFont typeface="Arial" panose="020B0604020202020204" pitchFamily="34" charset="0"/>
              <a:buChar char="•"/>
            </a:pPr>
            <a:endParaRPr lang="pt-PT" sz="1200" b="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pt-PT" sz="1200" b="1" kern="1200" dirty="0">
                <a:solidFill>
                  <a:schemeClr val="tx1"/>
                </a:solidFill>
                <a:effectLst/>
                <a:latin typeface="+mn-lt"/>
                <a:ea typeface="+mn-ea"/>
                <a:cs typeface="+mn-cs"/>
              </a:rPr>
              <a:t>O Comediante de Stand-</a:t>
            </a:r>
            <a:r>
              <a:rPr lang="pt-PT" sz="1200" b="1" kern="1200" dirty="0" err="1">
                <a:solidFill>
                  <a:schemeClr val="tx1"/>
                </a:solidFill>
                <a:effectLst/>
                <a:latin typeface="+mn-lt"/>
                <a:ea typeface="+mn-ea"/>
                <a:cs typeface="+mn-cs"/>
              </a:rPr>
              <a:t>Up</a:t>
            </a:r>
            <a:r>
              <a:rPr lang="pt-PT" sz="1200" b="1" kern="1200" dirty="0">
                <a:solidFill>
                  <a:schemeClr val="tx1"/>
                </a:solidFill>
                <a:effectLst/>
                <a:latin typeface="+mn-lt"/>
                <a:ea typeface="+mn-ea"/>
                <a:cs typeface="+mn-cs"/>
              </a:rPr>
              <a:t>. </a:t>
            </a:r>
            <a:r>
              <a:rPr lang="pt-PT" sz="1200" b="0" kern="1200" dirty="0">
                <a:solidFill>
                  <a:schemeClr val="tx1"/>
                </a:solidFill>
                <a:effectLst/>
                <a:latin typeface="+mn-lt"/>
                <a:ea typeface="+mn-ea"/>
                <a:cs typeface="+mn-cs"/>
              </a:rPr>
              <a:t>A pessoa cujo uso de sarcasmo pretende desenterrar questões do passado, fazer valer um ponto de vista, ou diminuir-nos enquanto indivíduos.</a:t>
            </a:r>
          </a:p>
          <a:p>
            <a:pPr marL="171450" lvl="0" indent="-171450" fontAlgn="base">
              <a:buFont typeface="Arial" panose="020B0604020202020204" pitchFamily="34" charset="0"/>
              <a:buChar char="•"/>
            </a:pPr>
            <a:endParaRPr lang="pt-PT" sz="1200" b="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pt-PT" sz="1200" b="1" kern="1200" dirty="0">
                <a:solidFill>
                  <a:schemeClr val="tx1"/>
                </a:solidFill>
                <a:effectLst/>
                <a:latin typeface="+mn-lt"/>
                <a:ea typeface="+mn-ea"/>
                <a:cs typeface="+mn-cs"/>
              </a:rPr>
              <a:t>O grande doador de culpa. </a:t>
            </a:r>
            <a:r>
              <a:rPr lang="pt-PT" sz="1200" b="0" kern="1200" dirty="0">
                <a:solidFill>
                  <a:schemeClr val="tx1"/>
                </a:solidFill>
                <a:effectLst/>
                <a:latin typeface="+mn-lt"/>
                <a:ea typeface="+mn-ea"/>
                <a:cs typeface="+mn-cs"/>
              </a:rPr>
              <a:t>A pessoa que usa uma culpa falsa, irrealista e imerecida para controlar o nosso comportamento.</a:t>
            </a:r>
          </a:p>
          <a:p>
            <a:pPr marL="171450" lvl="0" indent="-171450" fontAlgn="base">
              <a:buFont typeface="Arial" panose="020B0604020202020204" pitchFamily="34" charset="0"/>
              <a:buChar char="•"/>
            </a:pPr>
            <a:endParaRPr lang="pt-PT" sz="1200" b="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pt-PT" sz="1200" b="1" kern="1200" dirty="0">
                <a:solidFill>
                  <a:schemeClr val="tx1"/>
                </a:solidFill>
                <a:effectLst/>
                <a:latin typeface="+mn-lt"/>
                <a:ea typeface="+mn-ea"/>
                <a:cs typeface="+mn-cs"/>
              </a:rPr>
              <a:t>O Historiador. </a:t>
            </a:r>
            <a:r>
              <a:rPr lang="pt-PT" sz="1200" b="0" kern="1200" dirty="0">
                <a:solidFill>
                  <a:schemeClr val="tx1"/>
                </a:solidFill>
                <a:effectLst/>
                <a:latin typeface="+mn-lt"/>
                <a:ea typeface="+mn-ea"/>
                <a:cs typeface="+mn-cs"/>
              </a:rPr>
              <a:t>A pessoa que diz que estamos perdoados, mas depois passa a vida a trazer à baila assuntos do passado, vezes sem conta para nos envergonhar de modo a aceitarmos as suas decisões e sentimentos.</a:t>
            </a:r>
          </a:p>
        </p:txBody>
      </p:sp>
      <p:sp>
        <p:nvSpPr>
          <p:cNvPr id="4" name="Slide Number Placeholder 3"/>
          <p:cNvSpPr>
            <a:spLocks noGrp="1"/>
          </p:cNvSpPr>
          <p:nvPr>
            <p:ph type="sldNum" sz="quarter" idx="10"/>
          </p:nvPr>
        </p:nvSpPr>
        <p:spPr/>
        <p:txBody>
          <a:bodyPr/>
          <a:lstStyle/>
          <a:p>
            <a:fld id="{D971F23C-F166-F546-84ED-7FFF8AF5A6A5}" type="slidenum">
              <a:rPr lang="en-US" smtClean="0"/>
              <a:t>15</a:t>
            </a:fld>
            <a:endParaRPr lang="en-US"/>
          </a:p>
        </p:txBody>
      </p:sp>
    </p:spTree>
    <p:extLst>
      <p:ext uri="{BB962C8B-B14F-4D97-AF65-F5344CB8AC3E}">
        <p14:creationId xmlns:p14="http://schemas.microsoft.com/office/powerpoint/2010/main" val="2781911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2. </a:t>
            </a:r>
            <a:r>
              <a:rPr lang="pt-PT" sz="1200" b="1" kern="1200" dirty="0">
                <a:solidFill>
                  <a:schemeClr val="tx1"/>
                </a:solidFill>
                <a:effectLst/>
                <a:latin typeface="+mn-lt"/>
                <a:ea typeface="+mn-ea"/>
                <a:cs typeface="+mn-cs"/>
              </a:rPr>
              <a:t>O Abuso Emocional Através das Ações </a:t>
            </a:r>
          </a:p>
          <a:p>
            <a:pPr fontAlgn="base"/>
            <a:endParaRPr lang="pt-PT" sz="1200" b="1" kern="1200" dirty="0">
              <a:solidFill>
                <a:schemeClr val="tx1"/>
              </a:solidFill>
              <a:effectLst/>
              <a:latin typeface="+mn-lt"/>
              <a:ea typeface="+mn-ea"/>
              <a:cs typeface="+mn-cs"/>
            </a:endParaRPr>
          </a:p>
          <a:p>
            <a:pPr fontAlgn="base"/>
            <a:r>
              <a:rPr lang="pt-PT" sz="1200" b="1" kern="1200" dirty="0">
                <a:solidFill>
                  <a:schemeClr val="tx1"/>
                </a:solidFill>
                <a:effectLst/>
                <a:latin typeface="+mn-lt"/>
                <a:ea typeface="+mn-ea"/>
                <a:cs typeface="+mn-cs"/>
              </a:rPr>
              <a:t>•O General. </a:t>
            </a:r>
            <a:r>
              <a:rPr lang="pt-PT" sz="1200" b="0" kern="1200" dirty="0">
                <a:solidFill>
                  <a:schemeClr val="tx1"/>
                </a:solidFill>
                <a:effectLst/>
                <a:latin typeface="+mn-lt"/>
                <a:ea typeface="+mn-ea"/>
                <a:cs typeface="+mn-cs"/>
              </a:rPr>
              <a:t>A pessoa que deseja controlar cada aspeto da nossa vida—dos pensamentos às ações—através de um comportamento rígido, militar e expectativas.</a:t>
            </a:r>
          </a:p>
          <a:p>
            <a:pPr fontAlgn="base"/>
            <a:r>
              <a:rPr lang="pt-PT" sz="1200" b="1" kern="1200" dirty="0">
                <a:solidFill>
                  <a:schemeClr val="tx1"/>
                </a:solidFill>
                <a:effectLst/>
                <a:latin typeface="+mn-lt"/>
                <a:ea typeface="+mn-ea"/>
                <a:cs typeface="+mn-cs"/>
              </a:rPr>
              <a:t>•O que Grita. </a:t>
            </a:r>
            <a:r>
              <a:rPr lang="pt-PT" sz="1200" b="0" kern="1200" dirty="0">
                <a:solidFill>
                  <a:schemeClr val="tx1"/>
                </a:solidFill>
                <a:effectLst/>
                <a:latin typeface="+mn-lt"/>
                <a:ea typeface="+mn-ea"/>
                <a:cs typeface="+mn-cs"/>
              </a:rPr>
              <a:t>A pessoa que usa gritos, berros, e chama nomes como armas para nos controlar.</a:t>
            </a:r>
          </a:p>
          <a:p>
            <a:pPr fontAlgn="base"/>
            <a:r>
              <a:rPr lang="pt-PT" sz="1200" b="1" kern="1200" dirty="0">
                <a:solidFill>
                  <a:schemeClr val="tx1"/>
                </a:solidFill>
                <a:effectLst/>
                <a:latin typeface="+mn-lt"/>
                <a:ea typeface="+mn-ea"/>
                <a:cs typeface="+mn-cs"/>
              </a:rPr>
              <a:t>•O Intimidador. </a:t>
            </a:r>
            <a:r>
              <a:rPr lang="pt-PT" sz="1200" b="0" kern="1200" dirty="0">
                <a:solidFill>
                  <a:schemeClr val="tx1"/>
                </a:solidFill>
                <a:effectLst/>
                <a:latin typeface="+mn-lt"/>
                <a:ea typeface="+mn-ea"/>
                <a:cs typeface="+mn-cs"/>
              </a:rPr>
              <a:t>A pessoa que usa a intimidação, o medo, a raiva e ameaças inapropriadas para levar a sua avante.</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16</a:t>
            </a:fld>
            <a:endParaRPr lang="en-US"/>
          </a:p>
        </p:txBody>
      </p:sp>
    </p:spTree>
    <p:extLst>
      <p:ext uri="{BB962C8B-B14F-4D97-AF65-F5344CB8AC3E}">
        <p14:creationId xmlns:p14="http://schemas.microsoft.com/office/powerpoint/2010/main" val="2614324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 typeface="Arial" panose="020B0604020202020204" pitchFamily="34" charset="0"/>
              <a:buChar char="•"/>
            </a:pPr>
            <a:r>
              <a:rPr lang="pt-PT" sz="1200" b="1" kern="1200" dirty="0">
                <a:solidFill>
                  <a:schemeClr val="tx1"/>
                </a:solidFill>
                <a:effectLst/>
                <a:latin typeface="+mn-lt"/>
                <a:ea typeface="+mn-ea"/>
                <a:cs typeface="+mn-cs"/>
              </a:rPr>
              <a:t>A Montanha-Russa. </a:t>
            </a:r>
            <a:r>
              <a:rPr lang="pt-PT" sz="1200" b="0" kern="1200" dirty="0">
                <a:solidFill>
                  <a:schemeClr val="tx1"/>
                </a:solidFill>
                <a:effectLst/>
                <a:latin typeface="+mn-lt"/>
                <a:ea typeface="+mn-ea"/>
                <a:cs typeface="+mn-cs"/>
              </a:rPr>
              <a:t>A pessoa cujas alterações de temperamento e comportamento vão de um extremo ao outro, removendo qualquer senso de segurança e consistência ao vosso relacionamento.</a:t>
            </a:r>
          </a:p>
          <a:p>
            <a:pPr marL="171450" lvl="0" indent="-171450" fontAlgn="base">
              <a:buFont typeface="Arial" panose="020B0604020202020204" pitchFamily="34" charset="0"/>
              <a:buChar char="•"/>
            </a:pPr>
            <a:r>
              <a:rPr lang="pt-PT" sz="1200" b="1" kern="1200" dirty="0">
                <a:solidFill>
                  <a:schemeClr val="tx1"/>
                </a:solidFill>
                <a:effectLst/>
                <a:latin typeface="+mn-lt"/>
                <a:ea typeface="+mn-ea"/>
                <a:cs typeface="+mn-cs"/>
              </a:rPr>
              <a:t>A Pessoa que Tem Preferidos. </a:t>
            </a:r>
            <a:r>
              <a:rPr lang="pt-PT" sz="1200" b="0" kern="1200" dirty="0">
                <a:solidFill>
                  <a:schemeClr val="tx1"/>
                </a:solidFill>
                <a:effectLst/>
                <a:latin typeface="+mn-lt"/>
                <a:ea typeface="+mn-ea"/>
                <a:cs typeface="+mn-cs"/>
              </a:rPr>
              <a:t>A pessoa que exibe favoritismo dizendo, “Porque é que não podes ser mais como…” tornando claro que não estamos à altura dessa tal outra pessoa.</a:t>
            </a:r>
          </a:p>
          <a:p>
            <a:pPr marL="171450" lvl="0" indent="-171450" fontAlgn="base">
              <a:buFont typeface="Arial" panose="020B0604020202020204" pitchFamily="34" charset="0"/>
              <a:buChar char="•"/>
            </a:pPr>
            <a:r>
              <a:rPr lang="pt-PT" sz="1200" b="1" kern="1200" dirty="0">
                <a:solidFill>
                  <a:schemeClr val="tx1"/>
                </a:solidFill>
                <a:effectLst/>
                <a:latin typeface="+mn-lt"/>
                <a:ea typeface="+mn-ea"/>
                <a:cs typeface="+mn-cs"/>
              </a:rPr>
              <a:t>O Inversor de Papéis. </a:t>
            </a:r>
            <a:r>
              <a:rPr lang="pt-PT" sz="1200" b="0" kern="1200" dirty="0">
                <a:solidFill>
                  <a:schemeClr val="tx1"/>
                </a:solidFill>
                <a:effectLst/>
                <a:latin typeface="+mn-lt"/>
                <a:ea typeface="+mn-ea"/>
                <a:cs typeface="+mn-cs"/>
              </a:rPr>
              <a:t>Os papéis relacionais tornam-se confusos e invertidos, com os pais a assumirem o papel de filhos, e a criança a assumir as responsabilidades dos pais, ou os filhos a desempenharem o papel de cônjuge emocional.</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17</a:t>
            </a:fld>
            <a:endParaRPr lang="en-US"/>
          </a:p>
        </p:txBody>
      </p:sp>
    </p:spTree>
    <p:extLst>
      <p:ext uri="{BB962C8B-B14F-4D97-AF65-F5344CB8AC3E}">
        <p14:creationId xmlns:p14="http://schemas.microsoft.com/office/powerpoint/2010/main" val="2483298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 typeface="Arial" panose="020B0604020202020204" pitchFamily="34" charset="0"/>
              <a:buChar char="•"/>
            </a:pPr>
            <a:r>
              <a:rPr lang="pt-PT" b="1" dirty="0"/>
              <a:t>A Ira de Deus. </a:t>
            </a:r>
            <a:r>
              <a:rPr lang="pt-PT" b="0" dirty="0"/>
              <a:t>A pessoa que faz mau uso das Escrituras para fazer a sua vontade e equipara a sua opinião à de Deus.</a:t>
            </a:r>
          </a:p>
          <a:p>
            <a:pPr marL="171450" lvl="0" indent="-171450" fontAlgn="base">
              <a:buFont typeface="Arial" panose="020B0604020202020204" pitchFamily="34" charset="0"/>
              <a:buChar char="•"/>
            </a:pPr>
            <a:endParaRPr lang="pt-PT" b="0" dirty="0"/>
          </a:p>
          <a:p>
            <a:pPr marL="171450" lvl="0" indent="-171450" fontAlgn="base">
              <a:buFont typeface="Arial" panose="020B0604020202020204" pitchFamily="34" charset="0"/>
              <a:buChar char="•"/>
            </a:pPr>
            <a:r>
              <a:rPr lang="pt-PT" b="1" dirty="0"/>
              <a:t>Manipulação psicológica. </a:t>
            </a:r>
            <a:r>
              <a:rPr lang="pt-PT" b="0" dirty="0"/>
              <a:t>A pessoa que nos faz sentir como se estivéssemos a perder o juízo ou a memória é manipuladora. Isto acontece quando essa Pessoa nega a ocorrência de um evento, nos chama de doidos ou demasiado sensíveis, descreve o acontecimento de forma completamente diferente em relação àquilo que nos recordamos. Quando questionamos a nossa mente ou memória, podemos ter a tendência a depender mais do abusador e ficamos na relação. Este tipo de violência acontece com o passar do tempo, e podemos não dar por ela à primeira vista. </a:t>
            </a:r>
            <a:endParaRPr lang="en-US" b="0" dirty="0"/>
          </a:p>
        </p:txBody>
      </p:sp>
      <p:sp>
        <p:nvSpPr>
          <p:cNvPr id="4" name="Slide Number Placeholder 3"/>
          <p:cNvSpPr>
            <a:spLocks noGrp="1"/>
          </p:cNvSpPr>
          <p:nvPr>
            <p:ph type="sldNum" sz="quarter" idx="10"/>
          </p:nvPr>
        </p:nvSpPr>
        <p:spPr/>
        <p:txBody>
          <a:bodyPr/>
          <a:lstStyle/>
          <a:p>
            <a:fld id="{D971F23C-F166-F546-84ED-7FFF8AF5A6A5}" type="slidenum">
              <a:rPr lang="en-US" smtClean="0"/>
              <a:t>18</a:t>
            </a:fld>
            <a:endParaRPr lang="en-US"/>
          </a:p>
        </p:txBody>
      </p:sp>
    </p:spTree>
    <p:extLst>
      <p:ext uri="{BB962C8B-B14F-4D97-AF65-F5344CB8AC3E}">
        <p14:creationId xmlns:p14="http://schemas.microsoft.com/office/powerpoint/2010/main" val="2024739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3. </a:t>
            </a:r>
            <a:r>
              <a:rPr lang="pt-PT" sz="1200" b="1" kern="1200" dirty="0">
                <a:solidFill>
                  <a:schemeClr val="tx1"/>
                </a:solidFill>
                <a:effectLst/>
                <a:latin typeface="+mn-lt"/>
                <a:ea typeface="+mn-ea"/>
                <a:cs typeface="+mn-cs"/>
              </a:rPr>
              <a:t>Abuso Emocional através da Indiferença</a:t>
            </a:r>
          </a:p>
          <a:p>
            <a:pPr fontAlgn="base"/>
            <a:endParaRPr lang="pt-PT" sz="1200" b="1" kern="1200" dirty="0">
              <a:solidFill>
                <a:schemeClr val="tx1"/>
              </a:solidFill>
              <a:effectLst/>
              <a:latin typeface="+mn-lt"/>
              <a:ea typeface="+mn-ea"/>
              <a:cs typeface="+mn-cs"/>
            </a:endParaRPr>
          </a:p>
          <a:p>
            <a:pPr fontAlgn="base"/>
            <a:r>
              <a:rPr lang="pt-PT" sz="1200" b="1" kern="1200" dirty="0">
                <a:solidFill>
                  <a:schemeClr val="tx1"/>
                </a:solidFill>
                <a:effectLst/>
                <a:latin typeface="+mn-lt"/>
                <a:ea typeface="+mn-ea"/>
                <a:cs typeface="+mn-cs"/>
              </a:rPr>
              <a:t>•O Progenitor M.I.A. </a:t>
            </a:r>
            <a:r>
              <a:rPr lang="pt-PT" sz="1200" b="0" kern="1200" dirty="0">
                <a:solidFill>
                  <a:schemeClr val="tx1"/>
                </a:solidFill>
                <a:effectLst/>
                <a:latin typeface="+mn-lt"/>
                <a:ea typeface="+mn-ea"/>
                <a:cs typeface="+mn-cs"/>
              </a:rPr>
              <a:t>Um progenitor que se demite fisicamente de ter qualquer interação na vida do filho/a.</a:t>
            </a:r>
          </a:p>
          <a:p>
            <a:pPr fontAlgn="base"/>
            <a:r>
              <a:rPr lang="pt-PT" sz="1200" b="1" kern="1200" dirty="0">
                <a:solidFill>
                  <a:schemeClr val="tx1"/>
                </a:solidFill>
                <a:effectLst/>
                <a:latin typeface="+mn-lt"/>
                <a:ea typeface="+mn-ea"/>
                <a:cs typeface="+mn-cs"/>
              </a:rPr>
              <a:t>•O Cuidador Ausente. </a:t>
            </a:r>
            <a:r>
              <a:rPr lang="pt-PT" sz="1200" b="0" kern="1200" dirty="0">
                <a:solidFill>
                  <a:schemeClr val="tx1"/>
                </a:solidFill>
                <a:effectLst/>
                <a:latin typeface="+mn-lt"/>
                <a:ea typeface="+mn-ea"/>
                <a:cs typeface="+mn-cs"/>
              </a:rPr>
              <a:t>Um progenitor que se demite de interagir emocionalmente na vida do filho/a.</a:t>
            </a:r>
          </a:p>
          <a:p>
            <a:pPr fontAlgn="base"/>
            <a:endParaRPr lang="pt-PT"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19</a:t>
            </a:fld>
            <a:endParaRPr lang="en-US"/>
          </a:p>
        </p:txBody>
      </p:sp>
    </p:spTree>
    <p:extLst>
      <p:ext uri="{BB962C8B-B14F-4D97-AF65-F5344CB8AC3E}">
        <p14:creationId xmlns:p14="http://schemas.microsoft.com/office/powerpoint/2010/main" val="98375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kern="1200" dirty="0">
                <a:solidFill>
                  <a:schemeClr val="tx1"/>
                </a:solidFill>
                <a:effectLst/>
                <a:latin typeface="+mn-lt"/>
                <a:ea typeface="+mn-ea"/>
                <a:cs typeface="+mn-cs"/>
              </a:rPr>
              <a:t>A história de Maria</a:t>
            </a:r>
          </a:p>
          <a:p>
            <a:endParaRPr lang="pt-PT" sz="1200" b="1" kern="1200" dirty="0">
              <a:solidFill>
                <a:schemeClr val="tx1"/>
              </a:solidFill>
              <a:effectLst/>
              <a:latin typeface="+mn-lt"/>
              <a:ea typeface="+mn-ea"/>
              <a:cs typeface="+mn-cs"/>
            </a:endParaRPr>
          </a:p>
          <a:p>
            <a:r>
              <a:rPr lang="pt-PT" sz="1200" kern="1200" dirty="0">
                <a:solidFill>
                  <a:schemeClr val="tx1"/>
                </a:solidFill>
                <a:latin typeface="+mn-lt"/>
                <a:ea typeface="+mn-ea"/>
                <a:cs typeface="+mn-cs"/>
              </a:rPr>
              <a:t>Esta manhã falámos sobre Maria. O seu marido, João, era um líder na sua igreja, mas abusava dela verbalmente e desencorajou-a de regressar à escola. Ainda assim, a Maria ainda tem dificuldade em dizer que foi abusada. </a:t>
            </a:r>
          </a:p>
          <a:p>
            <a:r>
              <a:rPr lang="pt-PT" sz="1200" kern="1200" dirty="0">
                <a:solidFill>
                  <a:schemeClr val="tx1"/>
                </a:solidFill>
                <a:latin typeface="+mn-lt"/>
                <a:ea typeface="+mn-ea"/>
                <a:cs typeface="+mn-cs"/>
              </a:rPr>
              <a:t>O seu marido conhecia bem a Bíblia e proclamava a sua fé Cristã com ousadia. Eles estudavam as Escrituras juntos, oravam juntos e realizavam estudos bíblicos na sua casa. Mas uma natureza dominadora espreitava por detrás da sua aparência confiante e temente a Deus. Ele passou anos a destruir o senso de segurança e valor próprio da Maria.</a:t>
            </a:r>
          </a:p>
          <a:p>
            <a:r>
              <a:rPr lang="pt-PT" sz="1200" kern="1200" dirty="0">
                <a:solidFill>
                  <a:schemeClr val="tx1"/>
                </a:solidFill>
                <a:latin typeface="+mn-lt"/>
                <a:ea typeface="+mn-ea"/>
                <a:cs typeface="+mn-cs"/>
              </a:rPr>
              <a:t>“Eu tinha coisas quebradas à minha volta, ameaças feitas, jogos emocionais que me eram impostos—uma facada encostada à minha garganta, uma arma encostada à minha cabeça," diz a Maria. "A própria Bíblia foi usada como uma arma contra mim—sempre fora de contexto, claro, contudo, foi usada.”</a:t>
            </a:r>
          </a:p>
          <a:p>
            <a:endParaRPr lang="pt-PT" sz="1200" kern="1200" dirty="0">
              <a:solidFill>
                <a:schemeClr val="tx1"/>
              </a:solidFill>
              <a:latin typeface="+mn-lt"/>
              <a:ea typeface="+mn-ea"/>
              <a:cs typeface="+mn-cs"/>
            </a:endParaRPr>
          </a:p>
          <a:p>
            <a:r>
              <a:rPr lang="pt-PT" sz="1200" kern="1200" dirty="0">
                <a:solidFill>
                  <a:schemeClr val="tx1"/>
                </a:solidFill>
                <a:latin typeface="+mn-lt"/>
                <a:ea typeface="+mn-ea"/>
                <a:cs typeface="+mn-cs"/>
              </a:rPr>
              <a:t>Ele culpava a Maria pelas suas explosões, e durante anos ela comprou a mentira de que era parcialmente responsável. “Eu tinha de estar a fazer alguma coisa mal se as coisas não estavam a correr bem numa relação que incluía Deus, certo? Tentei tanto ser consagrada … e a Bíblia dizia-me para me submeter ao meu marido. Talvez Deus quisesse que eu sofresse um pouco, para me santificar. Para além disso, não era assim tão mau—por vezes ele também conseguia ser amoroso e gentil.”</a:t>
            </a:r>
          </a:p>
          <a:p>
            <a:endParaRPr lang="pt-PT" sz="1200" kern="1200" dirty="0">
              <a:solidFill>
                <a:schemeClr val="tx1"/>
              </a:solidFill>
              <a:latin typeface="+mn-lt"/>
              <a:ea typeface="+mn-ea"/>
              <a:cs typeface="+mn-cs"/>
            </a:endParaRPr>
          </a:p>
          <a:p>
            <a:r>
              <a:rPr lang="pt-PT" sz="1200" kern="1200" dirty="0">
                <a:solidFill>
                  <a:schemeClr val="tx1"/>
                </a:solidFill>
                <a:latin typeface="+mn-lt"/>
                <a:ea typeface="+mn-ea"/>
                <a:cs typeface="+mn-cs"/>
              </a:rPr>
              <a:t>O João abusou da Maria, mas podia ter sido ao contrário. As mulheres também exercem o mesmo tipo de abuso emocional em relação aos homens. Por isso, vamos inverter a história. Conseguem imaginar isto? A Maria diz, depreciativamente, ao seu marido, “Tu não podes voltar a estudar! Nunca gostaste de escola. Não tens inteligência para isso.”</a:t>
            </a:r>
          </a:p>
        </p:txBody>
      </p:sp>
      <p:sp>
        <p:nvSpPr>
          <p:cNvPr id="4" name="Slide Number Placeholder 3"/>
          <p:cNvSpPr>
            <a:spLocks noGrp="1"/>
          </p:cNvSpPr>
          <p:nvPr>
            <p:ph type="sldNum" sz="quarter" idx="10"/>
          </p:nvPr>
        </p:nvSpPr>
        <p:spPr/>
        <p:txBody>
          <a:bodyPr/>
          <a:lstStyle/>
          <a:p>
            <a:fld id="{D971F23C-F166-F546-84ED-7FFF8AF5A6A5}" type="slidenum">
              <a:rPr lang="en-US" smtClean="0"/>
              <a:t>2</a:t>
            </a:fld>
            <a:endParaRPr lang="en-US"/>
          </a:p>
        </p:txBody>
      </p:sp>
    </p:spTree>
    <p:extLst>
      <p:ext uri="{BB962C8B-B14F-4D97-AF65-F5344CB8AC3E}">
        <p14:creationId xmlns:p14="http://schemas.microsoft.com/office/powerpoint/2010/main" val="2793402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b="1" dirty="0"/>
              <a:t>QUAIS SÃO OS EFEITOS DO ABUSO EMOCIONAL?</a:t>
            </a:r>
          </a:p>
          <a:p>
            <a:endParaRPr lang="pt-PT" b="1" dirty="0"/>
          </a:p>
          <a:p>
            <a:r>
              <a:rPr lang="pt-PT" b="0" dirty="0"/>
              <a:t>Ficar num relacionamento emocional ou verbalmente abusivo pode ter efeitos duradouros na sua saúde física e mental, levando à dor crónica, depressão ou ansiedade.</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20</a:t>
            </a:fld>
            <a:endParaRPr lang="en-US"/>
          </a:p>
        </p:txBody>
      </p:sp>
    </p:spTree>
    <p:extLst>
      <p:ext uri="{BB962C8B-B14F-4D97-AF65-F5344CB8AC3E}">
        <p14:creationId xmlns:p14="http://schemas.microsoft.com/office/powerpoint/2010/main" val="3159320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 </a:t>
            </a:r>
            <a:r>
              <a:rPr lang="pt-PT" dirty="0"/>
              <a:t>Também pode:</a:t>
            </a:r>
          </a:p>
          <a:p>
            <a:pPr marL="0" lvl="0" indent="0">
              <a:buFont typeface="Arial" panose="020B0604020202020204" pitchFamily="34" charset="0"/>
              <a:buNone/>
            </a:pPr>
            <a:endParaRPr lang="pt-PT" dirty="0"/>
          </a:p>
          <a:p>
            <a:pPr marL="0" lvl="0" indent="0">
              <a:buFont typeface="Arial" panose="020B0604020202020204" pitchFamily="34" charset="0"/>
              <a:buNone/>
            </a:pPr>
            <a:r>
              <a:rPr lang="pt-PT" dirty="0"/>
              <a:t>•Questionar a memória que tem dos eventos: “Aquilo aconteceu mesmo?” (manipulação)</a:t>
            </a:r>
          </a:p>
          <a:p>
            <a:pPr marL="0" lvl="0" indent="0">
              <a:buFont typeface="Arial" panose="020B0604020202020204" pitchFamily="34" charset="0"/>
              <a:buNone/>
            </a:pPr>
            <a:r>
              <a:rPr lang="pt-PT" dirty="0"/>
              <a:t>•Mudar o seu comportamento por medo de aborrecer o seu companheiro ou agir de forma mais agressiva ou mais passive do que o normal.</a:t>
            </a:r>
          </a:p>
          <a:p>
            <a:pPr marL="0" lvl="0" indent="0">
              <a:buFont typeface="Arial" panose="020B0604020202020204" pitchFamily="34" charset="0"/>
              <a:buNone/>
            </a:pPr>
            <a:r>
              <a:rPr lang="pt-PT" dirty="0"/>
              <a:t>•Sentir vergonha ou culpa.</a:t>
            </a:r>
          </a:p>
          <a:p>
            <a:pPr marL="0" lvl="0" indent="0">
              <a:buFont typeface="Arial" panose="020B0604020202020204" pitchFamily="34" charset="0"/>
              <a:buNone/>
            </a:pPr>
            <a:r>
              <a:rPr lang="pt-PT" dirty="0"/>
              <a:t>•Sentir medo constantemente de perturbar o seu parceiro.</a:t>
            </a:r>
          </a:p>
          <a:p>
            <a:pPr marL="0" lvl="0" indent="0">
              <a:buFont typeface="Arial" panose="020B0604020202020204" pitchFamily="34" charset="0"/>
              <a:buNone/>
            </a:pPr>
            <a:r>
              <a:rPr lang="pt-PT" dirty="0"/>
              <a:t>•Sentir-se sem poder e sem esperança.</a:t>
            </a:r>
          </a:p>
          <a:p>
            <a:pPr marL="0" lvl="0" indent="0">
              <a:buFont typeface="Arial" panose="020B0604020202020204" pitchFamily="34" charset="0"/>
              <a:buNone/>
            </a:pPr>
            <a:r>
              <a:rPr lang="pt-PT" dirty="0"/>
              <a:t>•Sentir-se manipulada, usada e controlada.</a:t>
            </a:r>
          </a:p>
          <a:p>
            <a:pPr marL="0" lvl="0" indent="0">
              <a:buFont typeface="Arial" panose="020B0604020202020204" pitchFamily="34" charset="0"/>
              <a:buNone/>
            </a:pPr>
            <a:r>
              <a:rPr lang="pt-PT" dirty="0"/>
              <a:t>•Sentir-se indesejada.</a:t>
            </a:r>
          </a:p>
          <a:p>
            <a:pPr marL="0" lvl="0" indent="0">
              <a:buFont typeface="Arial" panose="020B0604020202020204" pitchFamily="34" charset="0"/>
              <a:buNone/>
            </a:pPr>
            <a:endParaRPr lang="pt-PT" dirty="0"/>
          </a:p>
          <a:p>
            <a:pPr marL="0" lvl="0" indent="0">
              <a:buFont typeface="Arial" panose="020B0604020202020204" pitchFamily="34" charset="0"/>
              <a:buNone/>
            </a:pPr>
            <a:r>
              <a:rPr lang="pt-PT" dirty="0"/>
              <a:t>O comportamento do seu parceiro pode deixá-la a sentir que tem de fazer tudo ao seu alcance para restabelecer a paz e pôr fim ao abuso. Isto pode ser stressante e esmagador.</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21</a:t>
            </a:fld>
            <a:endParaRPr lang="en-US"/>
          </a:p>
        </p:txBody>
      </p:sp>
    </p:spTree>
    <p:extLst>
      <p:ext uri="{BB962C8B-B14F-4D97-AF65-F5344CB8AC3E}">
        <p14:creationId xmlns:p14="http://schemas.microsoft.com/office/powerpoint/2010/main" val="2755319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kern="1200" dirty="0">
                <a:solidFill>
                  <a:schemeClr val="tx1"/>
                </a:solidFill>
                <a:effectLst/>
                <a:latin typeface="+mn-lt"/>
                <a:ea typeface="+mn-ea"/>
                <a:cs typeface="+mn-cs"/>
              </a:rPr>
              <a:t>O QUE É UMA AUTO-AVALIAÇÃO PARA O ABUSO EMOCIONAL?</a:t>
            </a:r>
          </a:p>
          <a:p>
            <a:r>
              <a:rPr lang="en-US" sz="1200" kern="1200" dirty="0">
                <a:solidFill>
                  <a:schemeClr val="tx1"/>
                </a:solidFill>
                <a:effectLst/>
                <a:latin typeface="+mn-lt"/>
                <a:ea typeface="+mn-ea"/>
                <a:cs typeface="+mn-cs"/>
              </a:rPr>
              <a:t> </a:t>
            </a:r>
          </a:p>
          <a:p>
            <a:r>
              <a:rPr lang="pt-PT" sz="1200" kern="1200" dirty="0">
                <a:solidFill>
                  <a:schemeClr val="tx1"/>
                </a:solidFill>
                <a:effectLst/>
                <a:latin typeface="+mn-lt"/>
                <a:ea typeface="+mn-ea"/>
                <a:cs typeface="+mn-cs"/>
              </a:rPr>
              <a:t>Considere estas questões. O seu parceiro pode ter-se comportado como se estas coisas fossem aceitáveis, ainda que obviamente não sejam.</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22</a:t>
            </a:fld>
            <a:endParaRPr lang="en-US"/>
          </a:p>
        </p:txBody>
      </p:sp>
    </p:spTree>
    <p:extLst>
      <p:ext uri="{BB962C8B-B14F-4D97-AF65-F5344CB8AC3E}">
        <p14:creationId xmlns:p14="http://schemas.microsoft.com/office/powerpoint/2010/main" val="1037665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pt-PT" sz="1200" kern="1200" dirty="0">
                <a:solidFill>
                  <a:schemeClr val="tx1"/>
                </a:solidFill>
                <a:effectLst/>
                <a:latin typeface="+mn-lt"/>
                <a:ea typeface="+mn-ea"/>
                <a:cs typeface="+mn-cs"/>
              </a:rPr>
              <a:t>Sente que não pode falar com o seu parceiro sobre o que a incomoda?</a:t>
            </a:r>
          </a:p>
          <a:p>
            <a:pPr marL="228600" lvl="0" indent="-228600">
              <a:buFont typeface="+mj-lt"/>
              <a:buAutoNum type="arabicPeriod"/>
            </a:pPr>
            <a:r>
              <a:rPr lang="pt-PT" sz="1200" kern="1200" dirty="0">
                <a:solidFill>
                  <a:schemeClr val="tx1"/>
                </a:solidFill>
                <a:effectLst/>
                <a:latin typeface="+mn-lt"/>
                <a:ea typeface="+mn-ea"/>
                <a:cs typeface="+mn-cs"/>
              </a:rPr>
              <a:t>O seu parceiro critica-a frequentemente, humilha-a, ou mina a sua autoestima?</a:t>
            </a:r>
          </a:p>
          <a:p>
            <a:pPr marL="228600" lvl="0" indent="-228600">
              <a:buFont typeface="+mj-lt"/>
              <a:buAutoNum type="arabicPeriod"/>
            </a:pPr>
            <a:r>
              <a:rPr lang="pt-PT" sz="1200" kern="1200" dirty="0">
                <a:solidFill>
                  <a:schemeClr val="tx1"/>
                </a:solidFill>
                <a:effectLst/>
                <a:latin typeface="+mn-lt"/>
                <a:ea typeface="+mn-ea"/>
                <a:cs typeface="+mn-cs"/>
              </a:rPr>
              <a:t>O seu parceiro ridiculariza-a por se expressar?</a:t>
            </a:r>
          </a:p>
          <a:p>
            <a:pPr marL="228600" lvl="0" indent="-228600">
              <a:buFont typeface="+mj-lt"/>
              <a:buAutoNum type="arabicPeriod"/>
            </a:pPr>
            <a:r>
              <a:rPr lang="pt-PT" sz="1200" kern="1200" dirty="0">
                <a:solidFill>
                  <a:schemeClr val="tx1"/>
                </a:solidFill>
                <a:effectLst/>
                <a:latin typeface="+mn-lt"/>
                <a:ea typeface="+mn-ea"/>
                <a:cs typeface="+mn-cs"/>
              </a:rPr>
              <a:t>O seu parceiro tenta isolá-la de amigos, família ou grupos?</a:t>
            </a:r>
          </a:p>
          <a:p>
            <a:pPr marL="228600" lvl="0" indent="-228600">
              <a:buFont typeface="+mj-lt"/>
              <a:buAutoNum type="arabicPeriod"/>
            </a:pPr>
            <a:r>
              <a:rPr lang="pt-PT" sz="1200" kern="1200" dirty="0">
                <a:solidFill>
                  <a:schemeClr val="tx1"/>
                </a:solidFill>
                <a:effectLst/>
                <a:latin typeface="+mn-lt"/>
                <a:ea typeface="+mn-ea"/>
                <a:cs typeface="+mn-cs"/>
              </a:rPr>
              <a:t>O seu parceiro limita o seu acesso ao trabalho ou a recursos materiais? </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23</a:t>
            </a:fld>
            <a:endParaRPr lang="en-US"/>
          </a:p>
        </p:txBody>
      </p:sp>
    </p:spTree>
    <p:extLst>
      <p:ext uri="{BB962C8B-B14F-4D97-AF65-F5344CB8AC3E}">
        <p14:creationId xmlns:p14="http://schemas.microsoft.com/office/powerpoint/2010/main" val="3619544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pt-PT" sz="1200" kern="1200" dirty="0">
                <a:solidFill>
                  <a:schemeClr val="tx1"/>
                </a:solidFill>
                <a:effectLst/>
                <a:latin typeface="+mn-lt"/>
                <a:ea typeface="+mn-ea"/>
                <a:cs typeface="+mn-cs"/>
              </a:rPr>
              <a:t>O seu parceiro já alguma vez a roubou? Ou contraiu dívidas em seu nome? </a:t>
            </a:r>
          </a:p>
          <a:p>
            <a:pPr marL="171450" lvl="0" indent="-171450">
              <a:buFont typeface="Arial" panose="020B0604020202020204" pitchFamily="34" charset="0"/>
              <a:buChar char="•"/>
            </a:pPr>
            <a:r>
              <a:rPr lang="pt-PT" sz="1200" kern="1200" dirty="0">
                <a:solidFill>
                  <a:schemeClr val="tx1"/>
                </a:solidFill>
                <a:effectLst/>
                <a:latin typeface="+mn-lt"/>
                <a:ea typeface="+mn-ea"/>
                <a:cs typeface="+mn-cs"/>
              </a:rPr>
              <a:t>O seu relacionamento varia entre um grande afastamento emocional e em estarem muito próximos? </a:t>
            </a:r>
          </a:p>
          <a:p>
            <a:pPr marL="171450" lvl="0" indent="-171450">
              <a:buFont typeface="Arial" panose="020B0604020202020204" pitchFamily="34" charset="0"/>
              <a:buChar char="•"/>
            </a:pPr>
            <a:r>
              <a:rPr lang="pt-PT" sz="1200" kern="1200" dirty="0">
                <a:solidFill>
                  <a:schemeClr val="tx1"/>
                </a:solidFill>
                <a:effectLst/>
                <a:latin typeface="+mn-lt"/>
                <a:ea typeface="+mn-ea"/>
                <a:cs typeface="+mn-cs"/>
              </a:rPr>
              <a:t>Por vezes sente-se encurralada na relação?</a:t>
            </a:r>
          </a:p>
          <a:p>
            <a:pPr marL="171450" lvl="0" indent="-171450">
              <a:buFont typeface="Arial" panose="020B0604020202020204" pitchFamily="34" charset="0"/>
              <a:buChar char="•"/>
            </a:pPr>
            <a:r>
              <a:rPr lang="pt-PT" sz="1200" kern="1200" dirty="0">
                <a:solidFill>
                  <a:schemeClr val="tx1"/>
                </a:solidFill>
                <a:effectLst/>
                <a:latin typeface="+mn-lt"/>
                <a:ea typeface="+mn-ea"/>
                <a:cs typeface="+mn-cs"/>
              </a:rPr>
              <a:t>O seu parceiro alguma vez destruiu ou deitou for a coisas que lhe pertenciam?</a:t>
            </a:r>
          </a:p>
          <a:p>
            <a:pPr marL="171450" lvl="0" indent="-171450">
              <a:buFont typeface="Arial" panose="020B0604020202020204" pitchFamily="34" charset="0"/>
              <a:buChar char="•"/>
            </a:pPr>
            <a:r>
              <a:rPr lang="pt-PT" sz="1200" kern="1200" dirty="0">
                <a:solidFill>
                  <a:schemeClr val="tx1"/>
                </a:solidFill>
                <a:effectLst/>
                <a:latin typeface="+mn-lt"/>
                <a:ea typeface="+mn-ea"/>
                <a:cs typeface="+mn-cs"/>
              </a:rPr>
              <a:t>Tem medo do seu parceiro?</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24</a:t>
            </a:fld>
            <a:endParaRPr lang="en-US"/>
          </a:p>
        </p:txBody>
      </p:sp>
    </p:spTree>
    <p:extLst>
      <p:ext uri="{BB962C8B-B14F-4D97-AF65-F5344CB8AC3E}">
        <p14:creationId xmlns:p14="http://schemas.microsoft.com/office/powerpoint/2010/main" val="401170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b="1" dirty="0"/>
              <a:t>COMO DEVEM OS CRISTÃOS REAGIR EM RELAÇÃO A UM AMIGO QUE ESTÁ A SER ABUSADO?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PT" b="1" dirty="0"/>
          </a:p>
          <a:p>
            <a:pPr marL="0" marR="0" lvl="0" indent="0" algn="l" defTabSz="914400" rtl="0" eaLnBrk="1" fontAlgn="auto" latinLnBrk="0" hangingPunct="1">
              <a:lnSpc>
                <a:spcPct val="100000"/>
              </a:lnSpc>
              <a:spcBef>
                <a:spcPts val="0"/>
              </a:spcBef>
              <a:spcAft>
                <a:spcPts val="0"/>
              </a:spcAft>
              <a:buClrTx/>
              <a:buSzTx/>
              <a:buFontTx/>
              <a:buNone/>
              <a:tabLst/>
              <a:defRPr/>
            </a:pPr>
            <a:r>
              <a:rPr lang="pt-PT" b="0" dirty="0"/>
              <a:t>Se um amigo vem ter convosco e partilha fragmentos da sua vida e estes se parecem alguma coisa com o que aqui foi descrito, fiquem a saber que essa pessoa confia em vocês de todo o seu coração e pode estar assustada. O vosso amigo ou amiga pode precisar de ajuda, e escolheu-vos para pedir socorro, possivelmente debaixo da ameaça de que alguma vez falar com alguém, as coisas podem piorar para ela/ele em casa. Tenha em mente que se o abuso for severo, aconselha-se que procure avaliar o perigo. </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25</a:t>
            </a:fld>
            <a:endParaRPr lang="en-US"/>
          </a:p>
        </p:txBody>
      </p:sp>
    </p:spTree>
    <p:extLst>
      <p:ext uri="{BB962C8B-B14F-4D97-AF65-F5344CB8AC3E}">
        <p14:creationId xmlns:p14="http://schemas.microsoft.com/office/powerpoint/2010/main" val="2834363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pt-PT" b="1" dirty="0"/>
              <a:t>Diretrizes gerais para lidar com este tipo de situação: </a:t>
            </a:r>
          </a:p>
          <a:p>
            <a:pPr lvl="0"/>
            <a:endParaRPr lang="pt-PT" b="1" dirty="0"/>
          </a:p>
          <a:p>
            <a:pPr lvl="0"/>
            <a:r>
              <a:rPr lang="pt-PT" b="1" dirty="0"/>
              <a:t>•Reconheça a dor dela/dele como sendo, de facto, real. </a:t>
            </a:r>
            <a:r>
              <a:rPr lang="pt-PT" b="0" dirty="0"/>
              <a:t>Ela/ele pode não acreditar que aquilo que se está a passar seja assim tão mau.  Ele ou ela vai precisar de ouvir de alguém de fora que realmente é real.</a:t>
            </a:r>
          </a:p>
          <a:p>
            <a:pPr lvl="0"/>
            <a:endParaRPr lang="pt-PT" b="1" dirty="0"/>
          </a:p>
          <a:p>
            <a:pPr lvl="0"/>
            <a:r>
              <a:rPr lang="pt-PT" b="1" dirty="0"/>
              <a:t>Faça perguntas suaves. </a:t>
            </a:r>
            <a:r>
              <a:rPr lang="pt-PT" b="0" dirty="0"/>
              <a:t>Tente obter mais informação como há quanto tempo dura, e que tipos de atos abusivos estão a ser cometidos. Mas perceba quando recuar um pouco se se tornar demasiado doloroso para a pessoa falar disso.</a:t>
            </a:r>
          </a:p>
          <a:p>
            <a:pPr lvl="0"/>
            <a:endParaRPr lang="pt-PT" b="1" dirty="0"/>
          </a:p>
          <a:p>
            <a:pPr lvl="0"/>
            <a:r>
              <a:rPr lang="pt-PT" b="1" dirty="0"/>
              <a:t>•Tenha cuidado para não atribuir culpas. </a:t>
            </a:r>
            <a:r>
              <a:rPr lang="pt-PT" b="0" dirty="0"/>
              <a:t>As probabilidades são de que ele ou ela tenham sido culpados durante muito tempo pelas coisas que têm acontecido, por isso tente não dizer que se ele ou ela mudasse algo específico, o seu parceiro não faria mais a sua parte.  Embora todas as relações precisem de duas pessoas, haverá tempo de sobra mais tarde para ela/ele perceberem qual é o seu papel na disfunção.</a:t>
            </a:r>
          </a:p>
          <a:p>
            <a:pPr lvl="0"/>
            <a:endParaRPr lang="pt-PT" b="1" dirty="0"/>
          </a:p>
          <a:p>
            <a:pPr lvl="0"/>
            <a:r>
              <a:rPr lang="pt-PT" b="1" dirty="0"/>
              <a:t>•Não deem ordens imperativas ao vosso amigo para simplesmente fazer mais alguma coisa.  </a:t>
            </a:r>
            <a:r>
              <a:rPr lang="pt-PT" b="0" dirty="0"/>
              <a:t>Ele/ela provavelmente já pensou muito nisto, de qualquer forma—orar mais, servir mais, louvar mais, cozinhar mais, ter mais iniciativa no sexo – e provavelmente nada mudou significativamente, pelo menos não mais do que durante alguns dias ou semanas. (Esta é a chamada fase lua-de-mel…em que as coisas parecem estar a melhorar, mas nunca dura.)</a:t>
            </a:r>
          </a:p>
          <a:p>
            <a:pPr lvl="0"/>
            <a:endParaRPr lang="pt-PT" b="1" dirty="0"/>
          </a:p>
          <a:p>
            <a:pPr lvl="0"/>
            <a:r>
              <a:rPr lang="pt-PT" b="1" dirty="0"/>
              <a:t>•Não tente ajudá-la/lo sozinha. </a:t>
            </a:r>
            <a:r>
              <a:rPr lang="pt-PT" b="0" dirty="0"/>
              <a:t>Determine que tipo de ajuda ele/ela possam precisar, seja ela a visita do pastor (escolha sabiamente) ou de um conselheiro Cristão.</a:t>
            </a:r>
          </a:p>
        </p:txBody>
      </p:sp>
      <p:sp>
        <p:nvSpPr>
          <p:cNvPr id="4" name="Slide Number Placeholder 3"/>
          <p:cNvSpPr>
            <a:spLocks noGrp="1"/>
          </p:cNvSpPr>
          <p:nvPr>
            <p:ph type="sldNum" sz="quarter" idx="10"/>
          </p:nvPr>
        </p:nvSpPr>
        <p:spPr/>
        <p:txBody>
          <a:bodyPr/>
          <a:lstStyle/>
          <a:p>
            <a:fld id="{D971F23C-F166-F546-84ED-7FFF8AF5A6A5}" type="slidenum">
              <a:rPr lang="en-US" smtClean="0"/>
              <a:t>26</a:t>
            </a:fld>
            <a:endParaRPr lang="en-US"/>
          </a:p>
        </p:txBody>
      </p:sp>
    </p:spTree>
    <p:extLst>
      <p:ext uri="{BB962C8B-B14F-4D97-AF65-F5344CB8AC3E}">
        <p14:creationId xmlns:p14="http://schemas.microsoft.com/office/powerpoint/2010/main" val="2348759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pt-PT" sz="1200" b="1" i="0" kern="1200" dirty="0">
                <a:solidFill>
                  <a:schemeClr val="tx1"/>
                </a:solidFill>
                <a:effectLst/>
                <a:latin typeface="+mn-lt"/>
                <a:ea typeface="+mn-ea"/>
                <a:cs typeface="+mn-cs"/>
              </a:rPr>
              <a:t>Ofereça-se para ir a reuniões ou consultas. </a:t>
            </a:r>
            <a:r>
              <a:rPr lang="pt-PT" sz="1200" b="0" i="0" kern="1200" dirty="0">
                <a:solidFill>
                  <a:schemeClr val="tx1"/>
                </a:solidFill>
                <a:effectLst/>
                <a:latin typeface="+mn-lt"/>
                <a:ea typeface="+mn-ea"/>
                <a:cs typeface="+mn-cs"/>
              </a:rPr>
              <a:t>A vossa amiga pode estar envergonhada ou assustada. Dar os primeiros passos para sair de uma situação de abuso pode ser aterrador e ele/ela precisarão de apoio.</a:t>
            </a:r>
          </a:p>
          <a:p>
            <a:pPr marL="171450" lvl="0" indent="-171450">
              <a:buFont typeface="Arial" panose="020B0604020202020204" pitchFamily="34" charset="0"/>
              <a:buChar char="•"/>
            </a:pPr>
            <a:endParaRPr lang="pt-PT" sz="1200" b="1" i="0" kern="1200" dirty="0">
              <a:solidFill>
                <a:schemeClr val="tx1"/>
              </a:solidFill>
              <a:effectLst/>
              <a:latin typeface="+mn-lt"/>
              <a:ea typeface="+mn-ea"/>
              <a:cs typeface="+mn-cs"/>
            </a:endParaRPr>
          </a:p>
          <a:p>
            <a:pPr marL="171450" lvl="0" indent="-171450">
              <a:buFont typeface="Arial" panose="020B0604020202020204" pitchFamily="34" charset="0"/>
              <a:buChar char="•"/>
            </a:pPr>
            <a:r>
              <a:rPr lang="pt-PT" sz="1200" b="1" i="0" kern="1200" dirty="0">
                <a:solidFill>
                  <a:schemeClr val="tx1"/>
                </a:solidFill>
                <a:effectLst/>
                <a:latin typeface="+mn-lt"/>
                <a:ea typeface="+mn-ea"/>
                <a:cs typeface="+mn-cs"/>
              </a:rPr>
              <a:t>Não aconselhe decisões precipitadas. </a:t>
            </a:r>
            <a:r>
              <a:rPr lang="pt-PT" sz="1200" b="0" i="0" kern="1200" dirty="0">
                <a:solidFill>
                  <a:schemeClr val="tx1"/>
                </a:solidFill>
                <a:effectLst/>
                <a:latin typeface="+mn-lt"/>
                <a:ea typeface="+mn-ea"/>
                <a:cs typeface="+mn-cs"/>
              </a:rPr>
              <a:t>Não vai ajudar dizer, “Não sei como viveste desta forma tanto tempo,” ou “Se fosse eu, marcava já com um advogado.” Pode servir simplesmente para a/o paralisar ainda mais. A vossa amiga precisa de dar pequenos passos, mas firmes, para chegar à cura e saúde. E vocês podem estar a sobrepor à situação o vosso passado ou cicatrizes emocionais quando estas realmente não se aplicam.</a:t>
            </a:r>
          </a:p>
          <a:p>
            <a:pPr marL="171450" lvl="0" indent="-171450">
              <a:buFont typeface="Arial" panose="020B0604020202020204" pitchFamily="34" charset="0"/>
              <a:buChar char="•"/>
            </a:pPr>
            <a:endParaRPr lang="pt-PT" sz="1200" b="1" i="0" kern="1200" dirty="0">
              <a:solidFill>
                <a:schemeClr val="tx1"/>
              </a:solidFill>
              <a:effectLst/>
              <a:latin typeface="+mn-lt"/>
              <a:ea typeface="+mn-ea"/>
              <a:cs typeface="+mn-cs"/>
            </a:endParaRPr>
          </a:p>
          <a:p>
            <a:pPr marL="171450" lvl="0" indent="-171450">
              <a:buFont typeface="Arial" panose="020B0604020202020204" pitchFamily="34" charset="0"/>
              <a:buChar char="•"/>
            </a:pPr>
            <a:r>
              <a:rPr lang="pt-PT" sz="1200" b="1" i="0" kern="1200" dirty="0">
                <a:solidFill>
                  <a:schemeClr val="tx1"/>
                </a:solidFill>
                <a:effectLst/>
                <a:latin typeface="+mn-lt"/>
                <a:ea typeface="+mn-ea"/>
                <a:cs typeface="+mn-cs"/>
              </a:rPr>
              <a:t>Vá sabendo da sua amiga. </a:t>
            </a:r>
            <a:r>
              <a:rPr lang="pt-PT" sz="1200" b="0" i="0" kern="1200" dirty="0">
                <a:solidFill>
                  <a:schemeClr val="tx1"/>
                </a:solidFill>
                <a:effectLst/>
                <a:latin typeface="+mn-lt"/>
                <a:ea typeface="+mn-ea"/>
                <a:cs typeface="+mn-cs"/>
              </a:rPr>
              <a:t>Muitas vezes, as vítimas sentem-se isoladas. Pedir ajuda requer coragem; pedir mais ajuda pode requerer ainda mais coragem do que aquela que ela/ele tem se vocês não forem fazendo um acompanhamento, e devido a isso podem não tentar procurar-vos mais.</a:t>
            </a:r>
          </a:p>
          <a:p>
            <a:pPr marL="171450" lvl="0" indent="-171450">
              <a:buFont typeface="Arial" panose="020B0604020202020204" pitchFamily="34" charset="0"/>
              <a:buChar char="•"/>
            </a:pPr>
            <a:endParaRPr lang="pt-PT" sz="1200" b="1" i="0" kern="1200" dirty="0">
              <a:solidFill>
                <a:schemeClr val="tx1"/>
              </a:solidFill>
              <a:effectLst/>
              <a:latin typeface="+mn-lt"/>
              <a:ea typeface="+mn-ea"/>
              <a:cs typeface="+mn-cs"/>
            </a:endParaRPr>
          </a:p>
          <a:p>
            <a:pPr marL="171450" lvl="0" indent="-171450">
              <a:buFont typeface="Arial" panose="020B0604020202020204" pitchFamily="34" charset="0"/>
              <a:buChar char="•"/>
            </a:pPr>
            <a:r>
              <a:rPr lang="pt-PT" sz="1200" b="1" i="0" kern="1200" dirty="0">
                <a:solidFill>
                  <a:schemeClr val="tx1"/>
                </a:solidFill>
                <a:effectLst/>
                <a:latin typeface="+mn-lt"/>
                <a:ea typeface="+mn-ea"/>
                <a:cs typeface="+mn-cs"/>
              </a:rPr>
              <a:t>Direcione a sua amiga para as Escrituras. </a:t>
            </a:r>
            <a:r>
              <a:rPr lang="pt-PT" sz="1200" b="0" i="0" kern="1200" dirty="0">
                <a:solidFill>
                  <a:schemeClr val="tx1"/>
                </a:solidFill>
                <a:effectLst/>
                <a:latin typeface="+mn-lt"/>
                <a:ea typeface="+mn-ea"/>
                <a:cs typeface="+mn-cs"/>
              </a:rPr>
              <a:t>Partilhe textos Bíblicos que confirmem o valor da sua amiga aos olhos de Deus e que nos asseguram do poder de Deus para sarar e ser a nossa força. Ele/ela precisa de ser lembrada repetidamente que é amada, preciosa, que alguém cuida dela.</a:t>
            </a:r>
          </a:p>
          <a:p>
            <a:pPr marL="171450" lvl="0" indent="-171450">
              <a:buFont typeface="Arial" panose="020B0604020202020204" pitchFamily="34" charset="0"/>
              <a:buChar char="•"/>
            </a:pPr>
            <a:endParaRPr lang="pt-PT" sz="1200" b="1" i="0" kern="1200" dirty="0">
              <a:solidFill>
                <a:schemeClr val="tx1"/>
              </a:solidFill>
              <a:effectLst/>
              <a:latin typeface="+mn-lt"/>
              <a:ea typeface="+mn-ea"/>
              <a:cs typeface="+mn-cs"/>
            </a:endParaRPr>
          </a:p>
          <a:p>
            <a:pPr marL="171450" lvl="0" indent="-171450">
              <a:buFont typeface="Arial" panose="020B0604020202020204" pitchFamily="34" charset="0"/>
              <a:buChar char="•"/>
            </a:pPr>
            <a:r>
              <a:rPr lang="pt-PT" sz="1200" b="1" i="0" kern="1200" dirty="0">
                <a:solidFill>
                  <a:schemeClr val="tx1"/>
                </a:solidFill>
                <a:effectLst/>
                <a:latin typeface="+mn-lt"/>
                <a:ea typeface="+mn-ea"/>
                <a:cs typeface="+mn-cs"/>
              </a:rPr>
              <a:t>Ore. </a:t>
            </a:r>
            <a:r>
              <a:rPr lang="pt-PT" sz="1200" b="0" i="0" kern="1200" dirty="0">
                <a:solidFill>
                  <a:schemeClr val="tx1"/>
                </a:solidFill>
                <a:effectLst/>
                <a:latin typeface="+mn-lt"/>
                <a:ea typeface="+mn-ea"/>
                <a:cs typeface="+mn-cs"/>
              </a:rPr>
              <a:t>Ore com ela/ele. Dedique a sua amiga a Deus e apresente-a continuamente diante de Cristo, pedindo cura divina para ela/ele.</a:t>
            </a:r>
          </a:p>
          <a:p>
            <a:pPr marL="171450" lvl="0" indent="-171450">
              <a:buFont typeface="Arial" panose="020B0604020202020204" pitchFamily="34" charset="0"/>
              <a:buChar char="•"/>
            </a:pPr>
            <a:endParaRPr lang="pt-PT" sz="1200" b="0" i="0" kern="1200" dirty="0">
              <a:solidFill>
                <a:schemeClr val="tx1"/>
              </a:solidFill>
              <a:effectLst/>
              <a:latin typeface="+mn-lt"/>
              <a:ea typeface="+mn-ea"/>
              <a:cs typeface="+mn-cs"/>
            </a:endParaRPr>
          </a:p>
          <a:p>
            <a:pPr marL="0" lvl="0" indent="0">
              <a:buFont typeface="Arial" panose="020B0604020202020204" pitchFamily="34" charset="0"/>
              <a:buNone/>
            </a:pPr>
            <a:r>
              <a:rPr lang="pt-PT" sz="1200" b="0" i="0" kern="1200" dirty="0">
                <a:solidFill>
                  <a:schemeClr val="tx1"/>
                </a:solidFill>
                <a:effectLst/>
                <a:latin typeface="+mn-lt"/>
                <a:ea typeface="+mn-ea"/>
                <a:cs typeface="+mn-cs"/>
              </a:rPr>
              <a:t>Estes pensamentos beliscam a superfície de um tópico imensamente controverso. Se você ou alguém que ama está neste tipo de situação, por favor procurem ajuda. Pode não haver um olho negro, mas um coração está a ser quebrado todos os dias mais um bocadinho.</a:t>
            </a:r>
          </a:p>
        </p:txBody>
      </p:sp>
      <p:sp>
        <p:nvSpPr>
          <p:cNvPr id="4" name="Slide Number Placeholder 3"/>
          <p:cNvSpPr>
            <a:spLocks noGrp="1"/>
          </p:cNvSpPr>
          <p:nvPr>
            <p:ph type="sldNum" sz="quarter" idx="10"/>
          </p:nvPr>
        </p:nvSpPr>
        <p:spPr/>
        <p:txBody>
          <a:bodyPr/>
          <a:lstStyle/>
          <a:p>
            <a:fld id="{D971F23C-F166-F546-84ED-7FFF8AF5A6A5}" type="slidenum">
              <a:rPr lang="en-US" smtClean="0"/>
              <a:t>27</a:t>
            </a:fld>
            <a:endParaRPr lang="en-US"/>
          </a:p>
        </p:txBody>
      </p:sp>
    </p:spTree>
    <p:extLst>
      <p:ext uri="{BB962C8B-B14F-4D97-AF65-F5344CB8AC3E}">
        <p14:creationId xmlns:p14="http://schemas.microsoft.com/office/powerpoint/2010/main" val="1541859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pt-PT" sz="1200" b="1" kern="1200" dirty="0">
                <a:solidFill>
                  <a:schemeClr val="tx1"/>
                </a:solidFill>
                <a:effectLst/>
                <a:latin typeface="+mn-lt"/>
                <a:ea typeface="+mn-ea"/>
                <a:cs typeface="+mn-cs"/>
              </a:rPr>
              <a:t>QUESTÕES FINAIS</a:t>
            </a:r>
          </a:p>
          <a:p>
            <a:pPr fontAlgn="base"/>
            <a:endParaRPr lang="pt-PT" sz="1200" b="1" kern="1200" dirty="0">
              <a:solidFill>
                <a:schemeClr val="tx1"/>
              </a:solidFill>
              <a:effectLst/>
              <a:latin typeface="+mn-lt"/>
              <a:ea typeface="+mn-ea"/>
              <a:cs typeface="+mn-cs"/>
            </a:endParaRPr>
          </a:p>
          <a:p>
            <a:pPr fontAlgn="base"/>
            <a:r>
              <a:rPr lang="pt-PT" sz="1200" b="1" kern="1200" dirty="0">
                <a:solidFill>
                  <a:schemeClr val="tx1"/>
                </a:solidFill>
                <a:effectLst/>
                <a:latin typeface="+mn-lt"/>
                <a:ea typeface="+mn-ea"/>
                <a:cs typeface="+mn-cs"/>
              </a:rPr>
              <a:t>•E se for você o abusador (verbal)? </a:t>
            </a:r>
            <a:r>
              <a:rPr lang="pt-PT" sz="1200" b="0" kern="1200" dirty="0">
                <a:solidFill>
                  <a:schemeClr val="tx1"/>
                </a:solidFill>
                <a:effectLst/>
                <a:latin typeface="+mn-lt"/>
                <a:ea typeface="+mn-ea"/>
                <a:cs typeface="+mn-cs"/>
              </a:rPr>
              <a:t>É alguém que usou estas técnicas para abusar de outra pessoa? Se sim, está disposto a reconhecer e a buscar ajuda profissional para mudar o seu comportamento? Está disposto a buscar ajuda do Alto? </a:t>
            </a:r>
          </a:p>
          <a:p>
            <a:pPr fontAlgn="base"/>
            <a:endParaRPr lang="pt-PT" sz="1200" b="1" kern="1200" dirty="0">
              <a:solidFill>
                <a:schemeClr val="tx1"/>
              </a:solidFill>
              <a:effectLst/>
              <a:latin typeface="+mn-lt"/>
              <a:ea typeface="+mn-ea"/>
              <a:cs typeface="+mn-cs"/>
            </a:endParaRPr>
          </a:p>
          <a:p>
            <a:pPr fontAlgn="base"/>
            <a:r>
              <a:rPr lang="pt-PT" sz="1200" b="1" kern="1200" dirty="0">
                <a:solidFill>
                  <a:schemeClr val="tx1"/>
                </a:solidFill>
                <a:effectLst/>
                <a:latin typeface="+mn-lt"/>
                <a:ea typeface="+mn-ea"/>
                <a:cs typeface="+mn-cs"/>
              </a:rPr>
              <a:t>•E se é o sobrevivente de uma situação de abuso emocional? </a:t>
            </a:r>
            <a:r>
              <a:rPr lang="pt-PT" sz="1200" b="0" kern="1200" dirty="0">
                <a:solidFill>
                  <a:schemeClr val="tx1"/>
                </a:solidFill>
                <a:effectLst/>
                <a:latin typeface="+mn-lt"/>
                <a:ea typeface="+mn-ea"/>
                <a:cs typeface="+mn-cs"/>
              </a:rPr>
              <a:t>Está disposta a confrontar o abusador com bondade, mas com firmeza, e a definir limites saudáveis? Está disposta a buscar ajuda profissional? Está disposta a buscar cura e sabedoria de Deus para lidar com esta situação?</a:t>
            </a:r>
          </a:p>
          <a:p>
            <a:pPr fontAlgn="base"/>
            <a:endParaRPr lang="pt-PT" sz="1200" b="1" kern="1200" dirty="0">
              <a:solidFill>
                <a:schemeClr val="tx1"/>
              </a:solidFill>
              <a:effectLst/>
              <a:latin typeface="+mn-lt"/>
              <a:ea typeface="+mn-ea"/>
              <a:cs typeface="+mn-cs"/>
            </a:endParaRPr>
          </a:p>
          <a:p>
            <a:pPr fontAlgn="base"/>
            <a:r>
              <a:rPr lang="pt-PT" sz="1200" b="0" kern="1200" dirty="0">
                <a:solidFill>
                  <a:schemeClr val="tx1"/>
                </a:solidFill>
                <a:effectLst/>
                <a:latin typeface="+mn-lt"/>
                <a:ea typeface="+mn-ea"/>
                <a:cs typeface="+mn-cs"/>
              </a:rPr>
              <a:t>Oro para que sim! </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28</a:t>
            </a:fld>
            <a:endParaRPr lang="en-US"/>
          </a:p>
        </p:txBody>
      </p:sp>
    </p:spTree>
    <p:extLst>
      <p:ext uri="{BB962C8B-B14F-4D97-AF65-F5344CB8AC3E}">
        <p14:creationId xmlns:p14="http://schemas.microsoft.com/office/powerpoint/2010/main" val="427222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pt-PT" b="1" cap="all" dirty="0"/>
              <a:t>CONSELHOS DE ELLEN G. WHITE PARA CASAIS EM RELACIONAMENTOS DISFUNCIONAIS  </a:t>
            </a:r>
          </a:p>
          <a:p>
            <a:pPr fontAlgn="base"/>
            <a:endParaRPr lang="pt-PT" b="1" cap="all" dirty="0"/>
          </a:p>
          <a:p>
            <a:pPr fontAlgn="base"/>
            <a:r>
              <a:rPr lang="pt-PT" b="0" cap="none" dirty="0"/>
              <a:t>Lar Adventista, p. 107:</a:t>
            </a:r>
          </a:p>
          <a:p>
            <a:pPr fontAlgn="base"/>
            <a:endParaRPr lang="pt-PT" b="0" cap="none" dirty="0"/>
          </a:p>
          <a:p>
            <a:pPr fontAlgn="base"/>
            <a:r>
              <a:rPr lang="pt-PT" b="0" cap="none" dirty="0"/>
              <a:t>Dê cada um amor, em vez de exigi-lo. Cultive aquilo que tem em si de mais nobre, e esteja pronto a reconhecer as boas qualidades do outro. É um admirável estímulo e satisfação saber alguém que é estimado. A simpatia e o respeito animam na luta em busca da perfeição, e o próprio amor cresce à medida que estimula a propósitos mais nobres. </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29</a:t>
            </a:fld>
            <a:endParaRPr lang="en-US"/>
          </a:p>
        </p:txBody>
      </p:sp>
    </p:spTree>
    <p:extLst>
      <p:ext uri="{BB962C8B-B14F-4D97-AF65-F5344CB8AC3E}">
        <p14:creationId xmlns:p14="http://schemas.microsoft.com/office/powerpoint/2010/main" val="711162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pt-PT" sz="1200" b="1" kern="1200" dirty="0">
                <a:solidFill>
                  <a:schemeClr val="tx1"/>
                </a:solidFill>
                <a:effectLst/>
                <a:latin typeface="+mn-lt"/>
                <a:ea typeface="+mn-ea"/>
                <a:cs typeface="+mn-cs"/>
              </a:rPr>
              <a:t>Aqui estão algumas questões que gostaríamos de colocar esta tarde:</a:t>
            </a:r>
          </a:p>
          <a:p>
            <a:pPr fontAlgn="base"/>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pt-PT" sz="1200" kern="1200" dirty="0">
                <a:solidFill>
                  <a:schemeClr val="tx1"/>
                </a:solidFill>
                <a:effectLst/>
                <a:latin typeface="+mn-lt"/>
                <a:ea typeface="+mn-ea"/>
                <a:cs typeface="+mn-cs"/>
              </a:rPr>
              <a:t>Que técnicas usam os abusadores emocionais através das suas palavras, indiferença, ações?</a:t>
            </a:r>
          </a:p>
          <a:p>
            <a:pPr marL="171450" lvl="0" indent="-171450" fontAlgn="base">
              <a:buFont typeface="Arial" panose="020B0604020202020204" pitchFamily="34" charset="0"/>
              <a:buChar char="•"/>
            </a:pPr>
            <a:r>
              <a:rPr lang="pt-PT" sz="1200" kern="1200" dirty="0">
                <a:solidFill>
                  <a:schemeClr val="tx1"/>
                </a:solidFill>
                <a:effectLst/>
                <a:latin typeface="+mn-lt"/>
                <a:ea typeface="+mn-ea"/>
                <a:cs typeface="+mn-cs"/>
              </a:rPr>
              <a:t>O que é uma avaliação do abuso emocional?</a:t>
            </a:r>
          </a:p>
          <a:p>
            <a:pPr marL="171450" lvl="0" indent="-171450" fontAlgn="base">
              <a:buFont typeface="Arial" panose="020B0604020202020204" pitchFamily="34" charset="0"/>
              <a:buChar char="•"/>
            </a:pPr>
            <a:r>
              <a:rPr lang="pt-PT" sz="1200" kern="1200" dirty="0">
                <a:solidFill>
                  <a:schemeClr val="tx1"/>
                </a:solidFill>
                <a:effectLst/>
                <a:latin typeface="+mn-lt"/>
                <a:ea typeface="+mn-ea"/>
                <a:cs typeface="+mn-cs"/>
              </a:rPr>
              <a:t>Quais são os efeitos do abuso emocional?</a:t>
            </a:r>
          </a:p>
          <a:p>
            <a:pPr marL="171450" lvl="0" indent="-171450" fontAlgn="base">
              <a:buFont typeface="Arial" panose="020B0604020202020204" pitchFamily="34" charset="0"/>
              <a:buChar char="•"/>
            </a:pPr>
            <a:r>
              <a:rPr lang="pt-PT" sz="1200" kern="1200" dirty="0">
                <a:solidFill>
                  <a:schemeClr val="tx1"/>
                </a:solidFill>
                <a:effectLst/>
                <a:latin typeface="+mn-lt"/>
                <a:ea typeface="+mn-ea"/>
                <a:cs typeface="+mn-cs"/>
              </a:rPr>
              <a:t>Como deveriam os Cristãos reagir a alguém que está a ser abusado?</a:t>
            </a:r>
          </a:p>
        </p:txBody>
      </p:sp>
      <p:sp>
        <p:nvSpPr>
          <p:cNvPr id="4" name="Slide Number Placeholder 3"/>
          <p:cNvSpPr>
            <a:spLocks noGrp="1"/>
          </p:cNvSpPr>
          <p:nvPr>
            <p:ph type="sldNum" sz="quarter" idx="10"/>
          </p:nvPr>
        </p:nvSpPr>
        <p:spPr/>
        <p:txBody>
          <a:bodyPr/>
          <a:lstStyle/>
          <a:p>
            <a:fld id="{D971F23C-F166-F546-84ED-7FFF8AF5A6A5}" type="slidenum">
              <a:rPr lang="en-US" smtClean="0"/>
              <a:t>3</a:t>
            </a:fld>
            <a:endParaRPr lang="en-US"/>
          </a:p>
        </p:txBody>
      </p:sp>
    </p:spTree>
    <p:extLst>
      <p:ext uri="{BB962C8B-B14F-4D97-AF65-F5344CB8AC3E}">
        <p14:creationId xmlns:p14="http://schemas.microsoft.com/office/powerpoint/2010/main" val="4117040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620713"/>
            <a:ext cx="3895725" cy="2192337"/>
          </a:xfrm>
        </p:spPr>
      </p:sp>
      <p:sp>
        <p:nvSpPr>
          <p:cNvPr id="3" name="Notes Placeholder 2"/>
          <p:cNvSpPr>
            <a:spLocks noGrp="1"/>
          </p:cNvSpPr>
          <p:nvPr>
            <p:ph type="body" idx="1"/>
          </p:nvPr>
        </p:nvSpPr>
        <p:spPr>
          <a:xfrm>
            <a:off x="732768" y="2960634"/>
            <a:ext cx="5486400" cy="3600450"/>
          </a:xfrm>
        </p:spPr>
        <p:txBody>
          <a:bodyPr/>
          <a:lstStyle/>
          <a:p>
            <a:r>
              <a:rPr lang="pt-PT" b="1" cap="all" dirty="0"/>
              <a:t>CONSELHOS DE ELLEN G. WHITE PARA CASAIS EM RELACIONAMENTOS DISFUNCIONAIS </a:t>
            </a:r>
          </a:p>
          <a:p>
            <a:endParaRPr lang="en-US" dirty="0"/>
          </a:p>
          <a:p>
            <a:r>
              <a:rPr lang="pt-PT" i="1" dirty="0"/>
              <a:t>Lar Adventista, pp. 111, 112:</a:t>
            </a:r>
          </a:p>
          <a:p>
            <a:endParaRPr lang="pt-PT" i="1" dirty="0"/>
          </a:p>
          <a:p>
            <a:r>
              <a:rPr lang="pt-PT" i="0" dirty="0"/>
              <a:t>O amor não pode existir sem revelar-se em atos externos, como o fogo não pode manter-se vivo sem queimar. Tu irmão C, tens suposto estar abaixo de tua dignidade manifestar carinho por atos bondosos e buscar oportunidade de demonstrar afeição a tua esposa mediante palavras ternas e trato afável. És suscetível de mudar em teus sentimentos e de te deixares afetar demasiado pelas circunstâncias. Deixa teus negócios, cuidado, perplexidades e contrariedades quando deixares teus afazeres. Vem para teu lar com a fisionomia alegre, com simpatia, bondade e amor. Isso será melhor que gastar dinheiro com remédios ou médicos para tua esposa. Será saúde para o corpo e vigor para a alma. A vida de ambos tem sido muito desastrosa. Ambos têm tido culpa em fazê-la assim. Deus não Se agrada com vossa desgraça; vós a haveis atraído sobre vós pela falta de autocontrole. Deixas que os sentimentos vacilem. Pensas, irmão C, estar abaixo de tua dignidade manifestar amor, falar bondosa e afetuosamente. Todas essas palavras de bondade, pensas, sugerem frouxidão e fraqueza, e são desnecessárias. Mas em lugar delas vêm palavras impacientes, de discórdia, atritos e censura. Não possuis os elementos de um espírito cordato. Demoras-te em teus dissabores; necessidades e pobreza imaginárias antecipadas te fixam na face; sentes-te angustiado, aflito, torturado; teu cérebro parece em fogo, deprimido teu espírito. Não aprecias o amor de Deus e não manifestas gratidão de coração por todas as bênçãos que teu bondoso Pai celestial te tem concedido. Vês tão-somente os desconfortos da vida. Uma insanidade mundana te envolve como pesadas nuvens de trevas espessas. Satanás exulta sobre ti, porque terás angústia quando a paz e felicidade estão ao teu dispor. Sem mútuo amor e tolerância mútua nenhum poder terreno pode manter-te a ti e a tua esposa nos laços da unidade cristã. Vosso companheirismo na relação matrimonial deve ser íntimo e terno, santo e elevado, insuflando poder espiritual em vossas vidas, para que possais ser um para o outro tudo que a Palavra de Deus requer. Quando alcançardes a condição que o Senhor deseja alcanceis, encontrareis o Céu cá em baixo e Deus em vossa vida.</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30</a:t>
            </a:fld>
            <a:endParaRPr lang="en-US"/>
          </a:p>
        </p:txBody>
      </p:sp>
    </p:spTree>
    <p:extLst>
      <p:ext uri="{BB962C8B-B14F-4D97-AF65-F5344CB8AC3E}">
        <p14:creationId xmlns:p14="http://schemas.microsoft.com/office/powerpoint/2010/main" val="113661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 typeface="Arial" panose="020B0604020202020204" pitchFamily="34" charset="0"/>
              <a:buChar char="•"/>
            </a:pPr>
            <a:r>
              <a:rPr lang="pt-PT" sz="1200" kern="1200" dirty="0">
                <a:solidFill>
                  <a:schemeClr val="tx1"/>
                </a:solidFill>
                <a:effectLst/>
                <a:latin typeface="+mn-lt"/>
                <a:ea typeface="+mn-ea"/>
                <a:cs typeface="+mn-cs"/>
              </a:rPr>
              <a:t>E se for você que está a ser abusivo para com alguém que ama? Está disposta/o a reconhecer e a mudar o seu comportamento?</a:t>
            </a:r>
          </a:p>
          <a:p>
            <a:pPr marL="171450" lvl="0" indent="-171450" fontAlgn="base">
              <a:buFont typeface="Arial" panose="020B0604020202020204" pitchFamily="34" charset="0"/>
              <a:buChar char="•"/>
            </a:pPr>
            <a:r>
              <a:rPr lang="pt-PT" sz="1200" kern="1200" dirty="0">
                <a:solidFill>
                  <a:schemeClr val="tx1"/>
                </a:solidFill>
                <a:effectLst/>
                <a:latin typeface="+mn-lt"/>
                <a:ea typeface="+mn-ea"/>
                <a:cs typeface="+mn-cs"/>
              </a:rPr>
              <a:t>E se for o sobrevivente? Está disposta/o a buscar ajuda? Sabe onde procurá-la?</a:t>
            </a:r>
          </a:p>
          <a:p>
            <a:pPr marL="171450" lvl="0" indent="-171450" fontAlgn="base">
              <a:buFont typeface="Arial" panose="020B0604020202020204" pitchFamily="34" charset="0"/>
              <a:buChar char="•"/>
            </a:pPr>
            <a:r>
              <a:rPr lang="pt-PT" sz="1200" kern="1200" dirty="0">
                <a:solidFill>
                  <a:schemeClr val="tx1"/>
                </a:solidFill>
                <a:effectLst/>
                <a:latin typeface="+mn-lt"/>
                <a:ea typeface="+mn-ea"/>
                <a:cs typeface="+mn-cs"/>
              </a:rPr>
              <a:t>Quais são os recursos úteis para sobreviventes de abuso emocional?</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4</a:t>
            </a:fld>
            <a:endParaRPr lang="en-US"/>
          </a:p>
        </p:txBody>
      </p:sp>
    </p:spTree>
    <p:extLst>
      <p:ext uri="{BB962C8B-B14F-4D97-AF65-F5344CB8AC3E}">
        <p14:creationId xmlns:p14="http://schemas.microsoft.com/office/powerpoint/2010/main" val="828317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pt-PT" sz="1200" kern="1200" dirty="0">
                <a:solidFill>
                  <a:schemeClr val="tx1"/>
                </a:solidFill>
                <a:effectLst/>
                <a:latin typeface="+mn-lt"/>
                <a:ea typeface="+mn-ea"/>
                <a:cs typeface="+mn-cs"/>
              </a:rPr>
              <a:t>PORQUE É TÃO DIFÍCIL RECONHECER O ABUSO EMOCIONAL? </a:t>
            </a:r>
          </a:p>
          <a:p>
            <a:pPr fontAlgn="base"/>
            <a:endParaRPr lang="pt-PT"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O abuso emocional pode ser difícil de reconhecer porque pode ser subtil, e porque os abusadores culpam frequentemente as vítimas. Podem agir como se não fizessem ideia do porquê de estarem perturbadas. Para além disso, pode ter sido tratada desta forma em relacionamentos passados, por isso isto é-lhe familiar e mais difícil de reconhecer. Com o passar do tempo, o abusador vai minar a vossa autoestima, fazendo com que se sintam culpadas, que duvidem de vocês e deixem de confiar nas vossas perceções.</a:t>
            </a:r>
          </a:p>
          <a:p>
            <a:pPr fontAlgn="base"/>
            <a:endParaRPr lang="pt-PT"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Outros aspetos do relacionamento poderão não funcionar bem. O abusador pode ser amoroso entre episódios abusivos, para que os negue ou esqueça. Pode nunca ter tido uma relação saudável para ter um termo de comparação e quando o abuso ocorre em privado, não existem testemunhas para validar a vossa experiência.</a:t>
            </a:r>
          </a:p>
        </p:txBody>
      </p:sp>
      <p:sp>
        <p:nvSpPr>
          <p:cNvPr id="4" name="Slide Number Placeholder 3"/>
          <p:cNvSpPr>
            <a:spLocks noGrp="1"/>
          </p:cNvSpPr>
          <p:nvPr>
            <p:ph type="sldNum" sz="quarter" idx="10"/>
          </p:nvPr>
        </p:nvSpPr>
        <p:spPr/>
        <p:txBody>
          <a:bodyPr/>
          <a:lstStyle/>
          <a:p>
            <a:fld id="{D971F23C-F166-F546-84ED-7FFF8AF5A6A5}" type="slidenum">
              <a:rPr lang="en-US" smtClean="0"/>
              <a:t>5</a:t>
            </a:fld>
            <a:endParaRPr lang="en-US"/>
          </a:p>
        </p:txBody>
      </p:sp>
    </p:spTree>
    <p:extLst>
      <p:ext uri="{BB962C8B-B14F-4D97-AF65-F5344CB8AC3E}">
        <p14:creationId xmlns:p14="http://schemas.microsoft.com/office/powerpoint/2010/main" val="2858367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pt-PT" sz="1200" kern="1200" dirty="0">
                <a:solidFill>
                  <a:schemeClr val="tx1"/>
                </a:solidFill>
                <a:effectLst/>
                <a:latin typeface="+mn-lt"/>
                <a:ea typeface="+mn-ea"/>
                <a:cs typeface="+mn-cs"/>
              </a:rPr>
              <a:t>Muitos homens e mulheres assumem que se não estão a ser fisicamente agredidos pelo seu companheiro/a então não estão a ser alvo de abuso. Isso não é necessariamente verdade. Podem estar num relacionamento que está a drenar algo de vocês—o vosso parceiro está a causar a erosão da vossa autoestima e felicidade—e vocês podem não o ter percebido. </a:t>
            </a:r>
          </a:p>
          <a:p>
            <a:pPr fontAlgn="base"/>
            <a:endParaRPr lang="pt-PT" sz="1200" kern="1200" dirty="0">
              <a:solidFill>
                <a:schemeClr val="tx1"/>
              </a:solidFill>
              <a:effectLst/>
              <a:latin typeface="+mn-lt"/>
              <a:ea typeface="+mn-ea"/>
              <a:cs typeface="+mn-cs"/>
            </a:endParaRPr>
          </a:p>
          <a:p>
            <a:pPr fontAlgn="base"/>
            <a:r>
              <a:rPr lang="pt-PT" sz="1200" kern="1200" dirty="0">
                <a:solidFill>
                  <a:schemeClr val="tx1"/>
                </a:solidFill>
                <a:effectLst/>
                <a:latin typeface="+mn-lt"/>
                <a:ea typeface="+mn-ea"/>
                <a:cs typeface="+mn-cs"/>
              </a:rPr>
              <a:t>Normalmente os abusadores querem controlar e dominar. Eles usam o abuso verbal para conseguir isto. São egocêntricos, impacientes, irrazoáveis, insensíveis, incapazes de perdoar, sem empatia e normalmente ciumentos, desconfiados e evasivos. Para manterem o controlo, alguns abusadores “fazem reféns,” ou seja tentarão isolá-la dos seus amigos e família. O temperamento deles pode mudar de divertidos/amáveis e românticos para pesados e furiosos. Alguns castigam com raiva outros com silêncio – ou ambos. Normalmente “ou é à maneira deles ou não é.”</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6</a:t>
            </a:fld>
            <a:endParaRPr lang="en-US"/>
          </a:p>
        </p:txBody>
      </p:sp>
    </p:spTree>
    <p:extLst>
      <p:ext uri="{BB962C8B-B14F-4D97-AF65-F5344CB8AC3E}">
        <p14:creationId xmlns:p14="http://schemas.microsoft.com/office/powerpoint/2010/main" val="4291249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pt-PT" sz="1200" b="1" kern="1200" dirty="0">
                <a:solidFill>
                  <a:schemeClr val="tx1"/>
                </a:solidFill>
                <a:effectLst/>
                <a:latin typeface="+mn-lt"/>
                <a:ea typeface="+mn-ea"/>
                <a:cs typeface="+mn-cs"/>
              </a:rPr>
              <a:t>Características dos homens abusadores</a:t>
            </a:r>
          </a:p>
          <a:p>
            <a:pPr marL="0" indent="0" fontAlgn="base">
              <a:buNone/>
            </a:pPr>
            <a:endParaRPr lang="pt-PT" sz="1200" b="1" kern="1200" dirty="0">
              <a:solidFill>
                <a:schemeClr val="tx1"/>
              </a:solidFill>
              <a:effectLst/>
              <a:latin typeface="+mn-lt"/>
              <a:ea typeface="+mn-ea"/>
              <a:cs typeface="+mn-cs"/>
            </a:endParaRPr>
          </a:p>
          <a:p>
            <a:pPr marL="228600" indent="-228600" fontAlgn="base">
              <a:buAutoNum type="arabicPeriod"/>
            </a:pPr>
            <a:r>
              <a:rPr lang="pt-PT" sz="1200" b="1" kern="1200" dirty="0">
                <a:solidFill>
                  <a:schemeClr val="tx1"/>
                </a:solidFill>
                <a:effectLst/>
                <a:latin typeface="+mn-lt"/>
                <a:ea typeface="+mn-ea"/>
                <a:cs typeface="+mn-cs"/>
              </a:rPr>
              <a:t>O Homem Exigente. </a:t>
            </a:r>
            <a:r>
              <a:rPr lang="pt-PT" sz="1200" b="0" kern="1200" dirty="0">
                <a:solidFill>
                  <a:schemeClr val="tx1"/>
                </a:solidFill>
                <a:effectLst/>
                <a:latin typeface="+mn-lt"/>
                <a:ea typeface="+mn-ea"/>
                <a:cs typeface="+mn-cs"/>
              </a:rPr>
              <a:t>Acha-se no direito de, enfurece-se facilmente e é extremamente crítico, muitas vezes sobrevaloriza as suas contribuições para o lar.</a:t>
            </a:r>
          </a:p>
          <a:p>
            <a:pPr marL="228600" indent="-228600" fontAlgn="base">
              <a:buAutoNum type="arabicPeriod"/>
            </a:pPr>
            <a:endParaRPr lang="pt-PT" sz="1200" b="1" kern="1200" dirty="0">
              <a:solidFill>
                <a:schemeClr val="tx1"/>
              </a:solidFill>
              <a:effectLst/>
              <a:latin typeface="+mn-lt"/>
              <a:ea typeface="+mn-ea"/>
              <a:cs typeface="+mn-cs"/>
            </a:endParaRPr>
          </a:p>
          <a:p>
            <a:pPr marL="228600" indent="-228600" fontAlgn="base">
              <a:buAutoNum type="arabicPeriod"/>
            </a:pPr>
            <a:r>
              <a:rPr lang="pt-PT" sz="1200" b="1" kern="1200" dirty="0">
                <a:solidFill>
                  <a:schemeClr val="tx1"/>
                </a:solidFill>
                <a:effectLst/>
                <a:latin typeface="+mn-lt"/>
                <a:ea typeface="+mn-ea"/>
                <a:cs typeface="+mn-cs"/>
              </a:rPr>
              <a:t>O Sr. Razão. </a:t>
            </a:r>
            <a:r>
              <a:rPr lang="pt-PT" sz="1200" b="0" kern="1200" dirty="0">
                <a:solidFill>
                  <a:schemeClr val="tx1"/>
                </a:solidFill>
                <a:effectLst/>
                <a:latin typeface="+mn-lt"/>
                <a:ea typeface="+mn-ea"/>
                <a:cs typeface="+mn-cs"/>
              </a:rPr>
              <a:t>Vê a sua própria perspetiva como sendo a derradeira autoridade e não valoriza os sentimentos da esposa. Também distorce a lógica racional do seu cônjuge para algo absurdo, fazendo com que o cônjuge se arrependa de ter sequer a sua própria opinião.</a:t>
            </a:r>
          </a:p>
          <a:p>
            <a:pPr marL="228600" indent="-228600" fontAlgn="base">
              <a:buAutoNum type="arabicPeriod"/>
            </a:pPr>
            <a:endParaRPr lang="pt-PT" sz="1200" b="1" kern="1200" dirty="0">
              <a:solidFill>
                <a:schemeClr val="tx1"/>
              </a:solidFill>
              <a:effectLst/>
              <a:latin typeface="+mn-lt"/>
              <a:ea typeface="+mn-ea"/>
              <a:cs typeface="+mn-cs"/>
            </a:endParaRPr>
          </a:p>
          <a:p>
            <a:pPr marL="228600" indent="-228600" fontAlgn="base">
              <a:buAutoNum type="arabicPeriod"/>
            </a:pPr>
            <a:r>
              <a:rPr lang="pt-PT" sz="1200" b="1" kern="1200" dirty="0">
                <a:solidFill>
                  <a:schemeClr val="tx1"/>
                </a:solidFill>
                <a:effectLst/>
                <a:latin typeface="+mn-lt"/>
                <a:ea typeface="+mn-ea"/>
                <a:cs typeface="+mn-cs"/>
              </a:rPr>
              <a:t>A Tortura da Água. </a:t>
            </a:r>
            <a:r>
              <a:rPr lang="pt-PT" sz="1200" b="0" kern="1200" dirty="0">
                <a:solidFill>
                  <a:schemeClr val="tx1"/>
                </a:solidFill>
                <a:effectLst/>
                <a:latin typeface="+mn-lt"/>
                <a:ea typeface="+mn-ea"/>
                <a:cs typeface="+mn-cs"/>
              </a:rPr>
              <a:t>Consegue agredir verbalmente o seu cônjuge sem gritar ou levantar a voz. Estes ataques seletos podem fazer com que o cônjuge se enfureça, fazendo com que pareça que o abusador na verdade é o abusador e não ele/ela.</a:t>
            </a:r>
          </a:p>
          <a:p>
            <a:pPr marL="228600" indent="-228600" fontAlgn="base">
              <a:buAutoNum type="arabicPeriod"/>
            </a:pPr>
            <a:endParaRPr lang="pt-PT" sz="1200" b="1" kern="1200" dirty="0">
              <a:solidFill>
                <a:schemeClr val="tx1"/>
              </a:solidFill>
              <a:effectLst/>
              <a:latin typeface="+mn-lt"/>
              <a:ea typeface="+mn-ea"/>
              <a:cs typeface="+mn-cs"/>
            </a:endParaRPr>
          </a:p>
          <a:p>
            <a:pPr marL="0" indent="0" fontAlgn="base">
              <a:buNone/>
            </a:pPr>
            <a:r>
              <a:rPr lang="pt-PT" sz="1200" b="0" kern="1200" dirty="0">
                <a:solidFill>
                  <a:schemeClr val="tx1"/>
                </a:solidFill>
                <a:effectLst/>
                <a:latin typeface="+mn-lt"/>
                <a:ea typeface="+mn-ea"/>
                <a:cs typeface="+mn-cs"/>
              </a:rPr>
              <a:t>De acordo com pesquisas, estes perfis são manifestações de um sistema de crenças distorcido. No seu livro, Quando o amor magoa: O Guia para a Mulher compreender o Abuso nos Relacionamentos, </a:t>
            </a:r>
            <a:r>
              <a:rPr lang="pt-PT" sz="1200" b="0" kern="1200" dirty="0" err="1">
                <a:solidFill>
                  <a:schemeClr val="tx1"/>
                </a:solidFill>
                <a:effectLst/>
                <a:latin typeface="+mn-lt"/>
                <a:ea typeface="+mn-ea"/>
                <a:cs typeface="+mn-cs"/>
              </a:rPr>
              <a:t>Jill</a:t>
            </a:r>
            <a:r>
              <a:rPr lang="pt-PT" sz="1200" b="0" kern="1200" dirty="0">
                <a:solidFill>
                  <a:schemeClr val="tx1"/>
                </a:solidFill>
                <a:effectLst/>
                <a:latin typeface="+mn-lt"/>
                <a:ea typeface="+mn-ea"/>
                <a:cs typeface="+mn-cs"/>
              </a:rPr>
              <a:t> </a:t>
            </a:r>
            <a:r>
              <a:rPr lang="pt-PT" sz="1200" b="0" kern="1200" dirty="0" err="1">
                <a:solidFill>
                  <a:schemeClr val="tx1"/>
                </a:solidFill>
                <a:effectLst/>
                <a:latin typeface="+mn-lt"/>
                <a:ea typeface="+mn-ea"/>
                <a:cs typeface="+mn-cs"/>
              </a:rPr>
              <a:t>Cory</a:t>
            </a:r>
            <a:r>
              <a:rPr lang="pt-PT" sz="1200" b="0" kern="1200" dirty="0">
                <a:solidFill>
                  <a:schemeClr val="tx1"/>
                </a:solidFill>
                <a:effectLst/>
                <a:latin typeface="+mn-lt"/>
                <a:ea typeface="+mn-ea"/>
                <a:cs typeface="+mn-cs"/>
              </a:rPr>
              <a:t> e Karen </a:t>
            </a:r>
            <a:r>
              <a:rPr lang="pt-PT" sz="1200" b="0" kern="1200" dirty="0" err="1">
                <a:solidFill>
                  <a:schemeClr val="tx1"/>
                </a:solidFill>
                <a:effectLst/>
                <a:latin typeface="+mn-lt"/>
                <a:ea typeface="+mn-ea"/>
                <a:cs typeface="+mn-cs"/>
              </a:rPr>
              <a:t>McAndless</a:t>
            </a:r>
            <a:r>
              <a:rPr lang="pt-PT" sz="1200" b="0" kern="1200" dirty="0">
                <a:solidFill>
                  <a:schemeClr val="tx1"/>
                </a:solidFill>
                <a:effectLst/>
                <a:latin typeface="+mn-lt"/>
                <a:ea typeface="+mn-ea"/>
                <a:cs typeface="+mn-cs"/>
              </a:rPr>
              <a:t>-Davis escrevem que os homens abusivos creem que são centrais, superiores e merecedores. </a:t>
            </a:r>
          </a:p>
          <a:p>
            <a:pPr marL="0" indent="0" fontAlgn="base">
              <a:buNone/>
            </a:pPr>
            <a:r>
              <a:rPr lang="pt-PT" sz="1200" b="0" kern="1200" dirty="0">
                <a:solidFill>
                  <a:schemeClr val="tx1"/>
                </a:solidFill>
                <a:effectLst/>
                <a:latin typeface="+mn-lt"/>
                <a:ea typeface="+mn-ea"/>
                <a:cs typeface="+mn-cs"/>
              </a:rPr>
              <a:t>“O homem usa táticas abusivas para impor o seu sistema de crenças,” elas escrevem. “As táticas abusivas permitem-lhe ficar numa posição de controlo e a ter mais poder sobre a sua parceira. Um homem abusivo usará qualquer forma de abuso que precisa para “vencer” e ter o que quer.”</a:t>
            </a:r>
          </a:p>
          <a:p>
            <a:pPr marL="0" indent="0" fontAlgn="base">
              <a:buNone/>
            </a:pPr>
            <a:r>
              <a:rPr lang="pt-PT" sz="1200" b="0" kern="1200" dirty="0">
                <a:solidFill>
                  <a:schemeClr val="tx1"/>
                </a:solidFill>
                <a:effectLst/>
                <a:latin typeface="+mn-lt"/>
                <a:ea typeface="+mn-ea"/>
                <a:cs typeface="+mn-cs"/>
              </a:rPr>
              <a:t>Contudo, como já foi referido antes, os homens experimentam abuso emocional por parte das mulheres tanto quanto as mulheres por parte dos homens.</a:t>
            </a:r>
          </a:p>
        </p:txBody>
      </p:sp>
      <p:sp>
        <p:nvSpPr>
          <p:cNvPr id="4" name="Slide Number Placeholder 3"/>
          <p:cNvSpPr>
            <a:spLocks noGrp="1"/>
          </p:cNvSpPr>
          <p:nvPr>
            <p:ph type="sldNum" sz="quarter" idx="10"/>
          </p:nvPr>
        </p:nvSpPr>
        <p:spPr/>
        <p:txBody>
          <a:bodyPr/>
          <a:lstStyle/>
          <a:p>
            <a:fld id="{D971F23C-F166-F546-84ED-7FFF8AF5A6A5}" type="slidenum">
              <a:rPr lang="en-US" smtClean="0"/>
              <a:t>7</a:t>
            </a:fld>
            <a:endParaRPr lang="en-US"/>
          </a:p>
        </p:txBody>
      </p:sp>
    </p:spTree>
    <p:extLst>
      <p:ext uri="{BB962C8B-B14F-4D97-AF65-F5344CB8AC3E}">
        <p14:creationId xmlns:p14="http://schemas.microsoft.com/office/powerpoint/2010/main" val="1683248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 typeface="Arial" panose="020B0604020202020204" pitchFamily="34" charset="0"/>
              <a:buChar char="•"/>
            </a:pPr>
            <a:r>
              <a:rPr lang="pt-PT" sz="1200" kern="1200" dirty="0">
                <a:solidFill>
                  <a:schemeClr val="tx1"/>
                </a:solidFill>
                <a:effectLst/>
                <a:latin typeface="+mn-lt"/>
                <a:ea typeface="+mn-ea"/>
                <a:cs typeface="+mn-cs"/>
              </a:rPr>
              <a:t>Foi verbalmente abusada quando era criança, presenciou-o na sua família, ou foi abusada verbalmente por um parceiro anterior.</a:t>
            </a:r>
          </a:p>
          <a:p>
            <a:pPr marL="171450" lvl="0" indent="-171450" fontAlgn="base">
              <a:buFont typeface="Arial" panose="020B0604020202020204" pitchFamily="34" charset="0"/>
              <a:buChar char="•"/>
            </a:pPr>
            <a:endParaRPr lang="pt-PT"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pt-PT" sz="1200" kern="1200" dirty="0">
                <a:solidFill>
                  <a:schemeClr val="tx1"/>
                </a:solidFill>
                <a:effectLst/>
                <a:latin typeface="+mn-lt"/>
                <a:ea typeface="+mn-ea"/>
                <a:cs typeface="+mn-cs"/>
              </a:rPr>
              <a:t>Tem baixa autoestima.</a:t>
            </a:r>
          </a:p>
          <a:p>
            <a:pPr marL="171450" lvl="0" indent="-171450" fontAlgn="base">
              <a:buFont typeface="Arial" panose="020B0604020202020204" pitchFamily="34" charset="0"/>
              <a:buChar char="•"/>
            </a:pPr>
            <a:endParaRPr lang="pt-PT"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pt-PT" sz="1200" kern="1200" dirty="0">
                <a:solidFill>
                  <a:schemeClr val="tx1"/>
                </a:solidFill>
                <a:effectLst/>
                <a:latin typeface="+mn-lt"/>
                <a:ea typeface="+mn-ea"/>
                <a:cs typeface="+mn-cs"/>
              </a:rPr>
              <a:t>Tem um temperamento intenso, despoletado por frustrações e discussões menores.</a:t>
            </a:r>
          </a:p>
        </p:txBody>
      </p:sp>
      <p:sp>
        <p:nvSpPr>
          <p:cNvPr id="4" name="Slide Number Placeholder 3"/>
          <p:cNvSpPr>
            <a:spLocks noGrp="1"/>
          </p:cNvSpPr>
          <p:nvPr>
            <p:ph type="sldNum" sz="quarter" idx="10"/>
          </p:nvPr>
        </p:nvSpPr>
        <p:spPr/>
        <p:txBody>
          <a:bodyPr/>
          <a:lstStyle/>
          <a:p>
            <a:fld id="{D971F23C-F166-F546-84ED-7FFF8AF5A6A5}" type="slidenum">
              <a:rPr lang="en-US" smtClean="0"/>
              <a:t>8</a:t>
            </a:fld>
            <a:endParaRPr lang="en-US"/>
          </a:p>
        </p:txBody>
      </p:sp>
    </p:spTree>
    <p:extLst>
      <p:ext uri="{BB962C8B-B14F-4D97-AF65-F5344CB8AC3E}">
        <p14:creationId xmlns:p14="http://schemas.microsoft.com/office/powerpoint/2010/main" val="3547593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 typeface="Arial" panose="020B0604020202020204" pitchFamily="34" charset="0"/>
              <a:buChar char="•"/>
            </a:pPr>
            <a:r>
              <a:rPr lang="pt-PT" sz="1200" kern="1200" dirty="0">
                <a:solidFill>
                  <a:schemeClr val="tx1"/>
                </a:solidFill>
                <a:effectLst/>
                <a:latin typeface="+mn-lt"/>
                <a:ea typeface="+mn-ea"/>
                <a:cs typeface="+mn-cs"/>
              </a:rPr>
              <a:t>O seu sentido de poder ou controlo depende do consentimento do seu parceiro e a reação dele às suas exigências.  Ela sente-se “em controlo” apenas se o seu parceiro for totalmente passive e ceder a todas as suas preferências e decisões.</a:t>
            </a:r>
          </a:p>
          <a:p>
            <a:pPr marL="171450" lvl="0" indent="-171450" fontAlgn="base">
              <a:buFont typeface="Arial" panose="020B0604020202020204" pitchFamily="34" charset="0"/>
              <a:buChar char="•"/>
            </a:pPr>
            <a:endParaRPr lang="pt-PT"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pt-PT" sz="1200" kern="1200" dirty="0">
                <a:solidFill>
                  <a:schemeClr val="tx1"/>
                </a:solidFill>
                <a:effectLst/>
                <a:latin typeface="+mn-lt"/>
                <a:ea typeface="+mn-ea"/>
                <a:cs typeface="+mn-cs"/>
              </a:rPr>
              <a:t>Tem expectativas rígidas ou fantasias em relação ao casamento, parcerias, ou homens no geral, e não vai ceder. Ela espera que ele se comporte de acordo com as suas espectativas do que um companheiro deve ser; talvez à imagem do casamento dos seus pais, ou o oposto. Ela exige que ele mude para corresponder às suas expectativas.</a:t>
            </a:r>
          </a:p>
          <a:p>
            <a:pPr marL="171450" lvl="0" indent="-171450" fontAlgn="base">
              <a:buFont typeface="Arial" panose="020B0604020202020204" pitchFamily="34" charset="0"/>
              <a:buChar char="•"/>
            </a:pPr>
            <a:endParaRPr lang="pt-PT"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pt-PT" sz="1200" kern="1200" dirty="0">
                <a:solidFill>
                  <a:schemeClr val="tx1"/>
                </a:solidFill>
                <a:effectLst/>
                <a:latin typeface="+mn-lt"/>
                <a:ea typeface="+mn-ea"/>
                <a:cs typeface="+mn-cs"/>
              </a:rPr>
              <a:t>Ela projeta a culpa de todas as dificuldades do relacionamento no seu parceiro. Ela não se zangaria se ao menos ele fosse quem ela queria que ele fosse. Ela não beberia se ele não a fizesse infeliz. Nega precisar de aconselhamento porque “não há nada de errado com ela, só com ele.” Ela pode não quere que ele obtenha aconselhamento porque se sente ameaçada pelo risco de um estranho “escolher o lado dele”.</a:t>
            </a:r>
          </a:p>
          <a:p>
            <a:endParaRPr lang="en-US" dirty="0"/>
          </a:p>
        </p:txBody>
      </p:sp>
      <p:sp>
        <p:nvSpPr>
          <p:cNvPr id="4" name="Slide Number Placeholder 3"/>
          <p:cNvSpPr>
            <a:spLocks noGrp="1"/>
          </p:cNvSpPr>
          <p:nvPr>
            <p:ph type="sldNum" sz="quarter" idx="10"/>
          </p:nvPr>
        </p:nvSpPr>
        <p:spPr/>
        <p:txBody>
          <a:bodyPr/>
          <a:lstStyle/>
          <a:p>
            <a:fld id="{D971F23C-F166-F546-84ED-7FFF8AF5A6A5}" type="slidenum">
              <a:rPr lang="en-US" smtClean="0"/>
              <a:t>9</a:t>
            </a:fld>
            <a:endParaRPr lang="en-US"/>
          </a:p>
        </p:txBody>
      </p:sp>
    </p:spTree>
    <p:extLst>
      <p:ext uri="{BB962C8B-B14F-4D97-AF65-F5344CB8AC3E}">
        <p14:creationId xmlns:p14="http://schemas.microsoft.com/office/powerpoint/2010/main" val="3162981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61CA-B707-3E46-BE84-14CCB731C3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24CE09-B2E3-3F44-91AB-36A9E444D5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194E5-653A-FB46-9CCA-E0027075B0EF}"/>
              </a:ext>
            </a:extLst>
          </p:cNvPr>
          <p:cNvSpPr>
            <a:spLocks noGrp="1"/>
          </p:cNvSpPr>
          <p:nvPr>
            <p:ph type="dt" sz="half" idx="10"/>
          </p:nvPr>
        </p:nvSpPr>
        <p:spPr/>
        <p:txBody>
          <a:bodyPr/>
          <a:lstStyle/>
          <a:p>
            <a:fld id="{B6238387-5040-C14A-90B7-F48454758FCE}" type="datetimeFigureOut">
              <a:rPr lang="en-US" smtClean="0"/>
              <a:t>8/3/2018</a:t>
            </a:fld>
            <a:endParaRPr lang="en-US"/>
          </a:p>
        </p:txBody>
      </p:sp>
      <p:sp>
        <p:nvSpPr>
          <p:cNvPr id="5" name="Footer Placeholder 4">
            <a:extLst>
              <a:ext uri="{FF2B5EF4-FFF2-40B4-BE49-F238E27FC236}">
                <a16:creationId xmlns:a16="http://schemas.microsoft.com/office/drawing/2014/main" id="{1906C9CB-A8CD-8A41-B810-E24ACD860E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C39C7-19AF-5745-A15F-B3A3A1FD40BF}"/>
              </a:ext>
            </a:extLst>
          </p:cNvPr>
          <p:cNvSpPr>
            <a:spLocks noGrp="1"/>
          </p:cNvSpPr>
          <p:nvPr>
            <p:ph type="sldNum" sz="quarter" idx="12"/>
          </p:nvPr>
        </p:nvSpPr>
        <p:spPr/>
        <p:txBody>
          <a:bodyPr/>
          <a:lstStyle/>
          <a:p>
            <a:fld id="{5AB11DA3-B449-084A-9A43-F508A802E75C}" type="slidenum">
              <a:rPr lang="en-US" smtClean="0"/>
              <a:t>‹nº›</a:t>
            </a:fld>
            <a:endParaRPr lang="en-US"/>
          </a:p>
        </p:txBody>
      </p:sp>
    </p:spTree>
    <p:extLst>
      <p:ext uri="{BB962C8B-B14F-4D97-AF65-F5344CB8AC3E}">
        <p14:creationId xmlns:p14="http://schemas.microsoft.com/office/powerpoint/2010/main" val="1362603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101D9-3787-DC40-8BE3-A9B25CE418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CD088D-0FE0-5641-8454-1D9407D31A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5B547-F2A8-854D-A406-F931FAC01B81}"/>
              </a:ext>
            </a:extLst>
          </p:cNvPr>
          <p:cNvSpPr>
            <a:spLocks noGrp="1"/>
          </p:cNvSpPr>
          <p:nvPr>
            <p:ph type="dt" sz="half" idx="10"/>
          </p:nvPr>
        </p:nvSpPr>
        <p:spPr/>
        <p:txBody>
          <a:bodyPr/>
          <a:lstStyle/>
          <a:p>
            <a:fld id="{B6238387-5040-C14A-90B7-F48454758FCE}" type="datetimeFigureOut">
              <a:rPr lang="en-US" smtClean="0"/>
              <a:t>8/3/2018</a:t>
            </a:fld>
            <a:endParaRPr lang="en-US"/>
          </a:p>
        </p:txBody>
      </p:sp>
      <p:sp>
        <p:nvSpPr>
          <p:cNvPr id="5" name="Footer Placeholder 4">
            <a:extLst>
              <a:ext uri="{FF2B5EF4-FFF2-40B4-BE49-F238E27FC236}">
                <a16:creationId xmlns:a16="http://schemas.microsoft.com/office/drawing/2014/main" id="{C17235AE-8FDE-C649-848C-2E5290B65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676B0-749D-5748-AAF9-CEF62F5CB2E5}"/>
              </a:ext>
            </a:extLst>
          </p:cNvPr>
          <p:cNvSpPr>
            <a:spLocks noGrp="1"/>
          </p:cNvSpPr>
          <p:nvPr>
            <p:ph type="sldNum" sz="quarter" idx="12"/>
          </p:nvPr>
        </p:nvSpPr>
        <p:spPr/>
        <p:txBody>
          <a:bodyPr/>
          <a:lstStyle/>
          <a:p>
            <a:fld id="{5AB11DA3-B449-084A-9A43-F508A802E75C}" type="slidenum">
              <a:rPr lang="en-US" smtClean="0"/>
              <a:t>‹nº›</a:t>
            </a:fld>
            <a:endParaRPr lang="en-US"/>
          </a:p>
        </p:txBody>
      </p:sp>
    </p:spTree>
    <p:extLst>
      <p:ext uri="{BB962C8B-B14F-4D97-AF65-F5344CB8AC3E}">
        <p14:creationId xmlns:p14="http://schemas.microsoft.com/office/powerpoint/2010/main" val="201526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67BFB9-D066-AB44-8688-9E9DBE566E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F65F95-9CE4-6442-B73E-E15EA35F5B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53233C-7CA4-0A47-B743-1F27879A7FB9}"/>
              </a:ext>
            </a:extLst>
          </p:cNvPr>
          <p:cNvSpPr>
            <a:spLocks noGrp="1"/>
          </p:cNvSpPr>
          <p:nvPr>
            <p:ph type="dt" sz="half" idx="10"/>
          </p:nvPr>
        </p:nvSpPr>
        <p:spPr/>
        <p:txBody>
          <a:bodyPr/>
          <a:lstStyle/>
          <a:p>
            <a:fld id="{B6238387-5040-C14A-90B7-F48454758FCE}" type="datetimeFigureOut">
              <a:rPr lang="en-US" smtClean="0"/>
              <a:t>8/3/2018</a:t>
            </a:fld>
            <a:endParaRPr lang="en-US"/>
          </a:p>
        </p:txBody>
      </p:sp>
      <p:sp>
        <p:nvSpPr>
          <p:cNvPr id="5" name="Footer Placeholder 4">
            <a:extLst>
              <a:ext uri="{FF2B5EF4-FFF2-40B4-BE49-F238E27FC236}">
                <a16:creationId xmlns:a16="http://schemas.microsoft.com/office/drawing/2014/main" id="{C3896A7E-F71D-7C49-A592-E28B2EABC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A23E4-E141-E04C-9B0B-002A5EFF97AE}"/>
              </a:ext>
            </a:extLst>
          </p:cNvPr>
          <p:cNvSpPr>
            <a:spLocks noGrp="1"/>
          </p:cNvSpPr>
          <p:nvPr>
            <p:ph type="sldNum" sz="quarter" idx="12"/>
          </p:nvPr>
        </p:nvSpPr>
        <p:spPr/>
        <p:txBody>
          <a:bodyPr/>
          <a:lstStyle/>
          <a:p>
            <a:fld id="{5AB11DA3-B449-084A-9A43-F508A802E75C}" type="slidenum">
              <a:rPr lang="en-US" smtClean="0"/>
              <a:t>‹nº›</a:t>
            </a:fld>
            <a:endParaRPr lang="en-US"/>
          </a:p>
        </p:txBody>
      </p:sp>
    </p:spTree>
    <p:extLst>
      <p:ext uri="{BB962C8B-B14F-4D97-AF65-F5344CB8AC3E}">
        <p14:creationId xmlns:p14="http://schemas.microsoft.com/office/powerpoint/2010/main" val="1932195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B92AF-300B-504A-83D0-906B2EC690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44D543-644C-874A-A9B3-B3B5893D1A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FB5C5-6533-5A40-A2E9-EA20A7685EFF}"/>
              </a:ext>
            </a:extLst>
          </p:cNvPr>
          <p:cNvSpPr>
            <a:spLocks noGrp="1"/>
          </p:cNvSpPr>
          <p:nvPr>
            <p:ph type="dt" sz="half" idx="10"/>
          </p:nvPr>
        </p:nvSpPr>
        <p:spPr/>
        <p:txBody>
          <a:bodyPr/>
          <a:lstStyle/>
          <a:p>
            <a:fld id="{B6238387-5040-C14A-90B7-F48454758FCE}" type="datetimeFigureOut">
              <a:rPr lang="en-US" smtClean="0"/>
              <a:t>8/3/2018</a:t>
            </a:fld>
            <a:endParaRPr lang="en-US"/>
          </a:p>
        </p:txBody>
      </p:sp>
      <p:sp>
        <p:nvSpPr>
          <p:cNvPr id="5" name="Footer Placeholder 4">
            <a:extLst>
              <a:ext uri="{FF2B5EF4-FFF2-40B4-BE49-F238E27FC236}">
                <a16:creationId xmlns:a16="http://schemas.microsoft.com/office/drawing/2014/main" id="{EBBF460B-E5AC-7248-960D-B35FFD3B1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DA517-E4F7-1542-B10D-308B3C4043C0}"/>
              </a:ext>
            </a:extLst>
          </p:cNvPr>
          <p:cNvSpPr>
            <a:spLocks noGrp="1"/>
          </p:cNvSpPr>
          <p:nvPr>
            <p:ph type="sldNum" sz="quarter" idx="12"/>
          </p:nvPr>
        </p:nvSpPr>
        <p:spPr/>
        <p:txBody>
          <a:bodyPr/>
          <a:lstStyle/>
          <a:p>
            <a:fld id="{5AB11DA3-B449-084A-9A43-F508A802E75C}" type="slidenum">
              <a:rPr lang="en-US" smtClean="0"/>
              <a:t>‹nº›</a:t>
            </a:fld>
            <a:endParaRPr lang="en-US"/>
          </a:p>
        </p:txBody>
      </p:sp>
    </p:spTree>
    <p:extLst>
      <p:ext uri="{BB962C8B-B14F-4D97-AF65-F5344CB8AC3E}">
        <p14:creationId xmlns:p14="http://schemas.microsoft.com/office/powerpoint/2010/main" val="2547367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1906D-F18F-3246-9103-782C97AB03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79CF54-0E28-974D-9A97-E32796BB03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15108F8-0677-2542-81C6-27D88D5BDC60}"/>
              </a:ext>
            </a:extLst>
          </p:cNvPr>
          <p:cNvSpPr>
            <a:spLocks noGrp="1"/>
          </p:cNvSpPr>
          <p:nvPr>
            <p:ph type="dt" sz="half" idx="10"/>
          </p:nvPr>
        </p:nvSpPr>
        <p:spPr/>
        <p:txBody>
          <a:bodyPr/>
          <a:lstStyle/>
          <a:p>
            <a:fld id="{B6238387-5040-C14A-90B7-F48454758FCE}" type="datetimeFigureOut">
              <a:rPr lang="en-US" smtClean="0"/>
              <a:t>8/3/2018</a:t>
            </a:fld>
            <a:endParaRPr lang="en-US"/>
          </a:p>
        </p:txBody>
      </p:sp>
      <p:sp>
        <p:nvSpPr>
          <p:cNvPr id="5" name="Footer Placeholder 4">
            <a:extLst>
              <a:ext uri="{FF2B5EF4-FFF2-40B4-BE49-F238E27FC236}">
                <a16:creationId xmlns:a16="http://schemas.microsoft.com/office/drawing/2014/main" id="{645A7B02-C23E-5746-AD2D-2419B20D3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E59BA2-BD78-2E4E-B57D-3A05C4B4DF96}"/>
              </a:ext>
            </a:extLst>
          </p:cNvPr>
          <p:cNvSpPr>
            <a:spLocks noGrp="1"/>
          </p:cNvSpPr>
          <p:nvPr>
            <p:ph type="sldNum" sz="quarter" idx="12"/>
          </p:nvPr>
        </p:nvSpPr>
        <p:spPr/>
        <p:txBody>
          <a:bodyPr/>
          <a:lstStyle/>
          <a:p>
            <a:fld id="{5AB11DA3-B449-084A-9A43-F508A802E75C}" type="slidenum">
              <a:rPr lang="en-US" smtClean="0"/>
              <a:t>‹nº›</a:t>
            </a:fld>
            <a:endParaRPr lang="en-US"/>
          </a:p>
        </p:txBody>
      </p:sp>
    </p:spTree>
    <p:extLst>
      <p:ext uri="{BB962C8B-B14F-4D97-AF65-F5344CB8AC3E}">
        <p14:creationId xmlns:p14="http://schemas.microsoft.com/office/powerpoint/2010/main" val="245794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1FFA0-07CE-A148-AF12-71DE16C4A0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AE8799-11B2-D642-930A-86A65AC5BE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65BE0D-A4C0-FD47-9721-0A47123E3FA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9E7370-F4B5-3B43-8733-B2BC93E18E6E}"/>
              </a:ext>
            </a:extLst>
          </p:cNvPr>
          <p:cNvSpPr>
            <a:spLocks noGrp="1"/>
          </p:cNvSpPr>
          <p:nvPr>
            <p:ph type="dt" sz="half" idx="10"/>
          </p:nvPr>
        </p:nvSpPr>
        <p:spPr/>
        <p:txBody>
          <a:bodyPr/>
          <a:lstStyle/>
          <a:p>
            <a:fld id="{B6238387-5040-C14A-90B7-F48454758FCE}" type="datetimeFigureOut">
              <a:rPr lang="en-US" smtClean="0"/>
              <a:t>8/3/2018</a:t>
            </a:fld>
            <a:endParaRPr lang="en-US"/>
          </a:p>
        </p:txBody>
      </p:sp>
      <p:sp>
        <p:nvSpPr>
          <p:cNvPr id="6" name="Footer Placeholder 5">
            <a:extLst>
              <a:ext uri="{FF2B5EF4-FFF2-40B4-BE49-F238E27FC236}">
                <a16:creationId xmlns:a16="http://schemas.microsoft.com/office/drawing/2014/main" id="{ECF461CE-B09D-F048-A17F-586388880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A9C2D5-CE0F-1D40-A73F-B853C5378A91}"/>
              </a:ext>
            </a:extLst>
          </p:cNvPr>
          <p:cNvSpPr>
            <a:spLocks noGrp="1"/>
          </p:cNvSpPr>
          <p:nvPr>
            <p:ph type="sldNum" sz="quarter" idx="12"/>
          </p:nvPr>
        </p:nvSpPr>
        <p:spPr/>
        <p:txBody>
          <a:bodyPr/>
          <a:lstStyle/>
          <a:p>
            <a:fld id="{5AB11DA3-B449-084A-9A43-F508A802E75C}" type="slidenum">
              <a:rPr lang="en-US" smtClean="0"/>
              <a:t>‹nº›</a:t>
            </a:fld>
            <a:endParaRPr lang="en-US"/>
          </a:p>
        </p:txBody>
      </p:sp>
    </p:spTree>
    <p:extLst>
      <p:ext uri="{BB962C8B-B14F-4D97-AF65-F5344CB8AC3E}">
        <p14:creationId xmlns:p14="http://schemas.microsoft.com/office/powerpoint/2010/main" val="62996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CF06C-4C9E-E749-BC73-8C98B171D3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53996A-6937-8648-8CF7-BD73F76B9F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EE470-E189-DF40-8B58-BB57B607B9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692F0C-6A1A-9446-B3B2-90E5EA6F9B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491919-4155-9041-8718-A77CE97A0C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5233E8-D10C-4A4C-ABA6-0D4217E73431}"/>
              </a:ext>
            </a:extLst>
          </p:cNvPr>
          <p:cNvSpPr>
            <a:spLocks noGrp="1"/>
          </p:cNvSpPr>
          <p:nvPr>
            <p:ph type="dt" sz="half" idx="10"/>
          </p:nvPr>
        </p:nvSpPr>
        <p:spPr/>
        <p:txBody>
          <a:bodyPr/>
          <a:lstStyle/>
          <a:p>
            <a:fld id="{B6238387-5040-C14A-90B7-F48454758FCE}" type="datetimeFigureOut">
              <a:rPr lang="en-US" smtClean="0"/>
              <a:t>8/3/2018</a:t>
            </a:fld>
            <a:endParaRPr lang="en-US"/>
          </a:p>
        </p:txBody>
      </p:sp>
      <p:sp>
        <p:nvSpPr>
          <p:cNvPr id="8" name="Footer Placeholder 7">
            <a:extLst>
              <a:ext uri="{FF2B5EF4-FFF2-40B4-BE49-F238E27FC236}">
                <a16:creationId xmlns:a16="http://schemas.microsoft.com/office/drawing/2014/main" id="{1C8CEDEA-D8B7-244A-8ED8-D9C7388D41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9C9965-5337-1840-9793-5F3A5A93768B}"/>
              </a:ext>
            </a:extLst>
          </p:cNvPr>
          <p:cNvSpPr>
            <a:spLocks noGrp="1"/>
          </p:cNvSpPr>
          <p:nvPr>
            <p:ph type="sldNum" sz="quarter" idx="12"/>
          </p:nvPr>
        </p:nvSpPr>
        <p:spPr/>
        <p:txBody>
          <a:bodyPr/>
          <a:lstStyle/>
          <a:p>
            <a:fld id="{5AB11DA3-B449-084A-9A43-F508A802E75C}" type="slidenum">
              <a:rPr lang="en-US" smtClean="0"/>
              <a:t>‹nº›</a:t>
            </a:fld>
            <a:endParaRPr lang="en-US"/>
          </a:p>
        </p:txBody>
      </p:sp>
    </p:spTree>
    <p:extLst>
      <p:ext uri="{BB962C8B-B14F-4D97-AF65-F5344CB8AC3E}">
        <p14:creationId xmlns:p14="http://schemas.microsoft.com/office/powerpoint/2010/main" val="421764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59A7F-F23D-9A47-8623-BC4E86699E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322D6C-EE8A-FB45-A79F-149903EA2F65}"/>
              </a:ext>
            </a:extLst>
          </p:cNvPr>
          <p:cNvSpPr>
            <a:spLocks noGrp="1"/>
          </p:cNvSpPr>
          <p:nvPr>
            <p:ph type="dt" sz="half" idx="10"/>
          </p:nvPr>
        </p:nvSpPr>
        <p:spPr/>
        <p:txBody>
          <a:bodyPr/>
          <a:lstStyle/>
          <a:p>
            <a:fld id="{B6238387-5040-C14A-90B7-F48454758FCE}" type="datetimeFigureOut">
              <a:rPr lang="en-US" smtClean="0"/>
              <a:t>8/3/2018</a:t>
            </a:fld>
            <a:endParaRPr lang="en-US"/>
          </a:p>
        </p:txBody>
      </p:sp>
      <p:sp>
        <p:nvSpPr>
          <p:cNvPr id="4" name="Footer Placeholder 3">
            <a:extLst>
              <a:ext uri="{FF2B5EF4-FFF2-40B4-BE49-F238E27FC236}">
                <a16:creationId xmlns:a16="http://schemas.microsoft.com/office/drawing/2014/main" id="{2D4FF957-11FF-3741-95CA-0DBEC7E5F8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089A8B-8845-4F43-849D-9B4988E0FA2A}"/>
              </a:ext>
            </a:extLst>
          </p:cNvPr>
          <p:cNvSpPr>
            <a:spLocks noGrp="1"/>
          </p:cNvSpPr>
          <p:nvPr>
            <p:ph type="sldNum" sz="quarter" idx="12"/>
          </p:nvPr>
        </p:nvSpPr>
        <p:spPr/>
        <p:txBody>
          <a:bodyPr/>
          <a:lstStyle/>
          <a:p>
            <a:fld id="{5AB11DA3-B449-084A-9A43-F508A802E75C}" type="slidenum">
              <a:rPr lang="en-US" smtClean="0"/>
              <a:t>‹nº›</a:t>
            </a:fld>
            <a:endParaRPr lang="en-US"/>
          </a:p>
        </p:txBody>
      </p:sp>
    </p:spTree>
    <p:extLst>
      <p:ext uri="{BB962C8B-B14F-4D97-AF65-F5344CB8AC3E}">
        <p14:creationId xmlns:p14="http://schemas.microsoft.com/office/powerpoint/2010/main" val="3717683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AE9CE2-906D-FF46-A411-E8648991C9AB}"/>
              </a:ext>
            </a:extLst>
          </p:cNvPr>
          <p:cNvSpPr>
            <a:spLocks noGrp="1"/>
          </p:cNvSpPr>
          <p:nvPr>
            <p:ph type="dt" sz="half" idx="10"/>
          </p:nvPr>
        </p:nvSpPr>
        <p:spPr/>
        <p:txBody>
          <a:bodyPr/>
          <a:lstStyle/>
          <a:p>
            <a:fld id="{B6238387-5040-C14A-90B7-F48454758FCE}" type="datetimeFigureOut">
              <a:rPr lang="en-US" smtClean="0"/>
              <a:t>8/3/2018</a:t>
            </a:fld>
            <a:endParaRPr lang="en-US"/>
          </a:p>
        </p:txBody>
      </p:sp>
      <p:sp>
        <p:nvSpPr>
          <p:cNvPr id="3" name="Footer Placeholder 2">
            <a:extLst>
              <a:ext uri="{FF2B5EF4-FFF2-40B4-BE49-F238E27FC236}">
                <a16:creationId xmlns:a16="http://schemas.microsoft.com/office/drawing/2014/main" id="{D9674E3E-DDA9-2747-ADDF-657A70FEBF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E98EE9-1501-564E-8C69-2F1ED177D7AC}"/>
              </a:ext>
            </a:extLst>
          </p:cNvPr>
          <p:cNvSpPr>
            <a:spLocks noGrp="1"/>
          </p:cNvSpPr>
          <p:nvPr>
            <p:ph type="sldNum" sz="quarter" idx="12"/>
          </p:nvPr>
        </p:nvSpPr>
        <p:spPr/>
        <p:txBody>
          <a:bodyPr/>
          <a:lstStyle/>
          <a:p>
            <a:fld id="{5AB11DA3-B449-084A-9A43-F508A802E75C}" type="slidenum">
              <a:rPr lang="en-US" smtClean="0"/>
              <a:t>‹nº›</a:t>
            </a:fld>
            <a:endParaRPr lang="en-US"/>
          </a:p>
        </p:txBody>
      </p:sp>
    </p:spTree>
    <p:extLst>
      <p:ext uri="{BB962C8B-B14F-4D97-AF65-F5344CB8AC3E}">
        <p14:creationId xmlns:p14="http://schemas.microsoft.com/office/powerpoint/2010/main" val="326836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F710-DDF5-3D44-B43B-A193F7319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C52184-2E39-D649-8E1F-0EDAB874AA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91DAD4-54BE-B040-978D-A05FE2F26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0ACB7D-4870-C94A-8264-1F4AE7239C09}"/>
              </a:ext>
            </a:extLst>
          </p:cNvPr>
          <p:cNvSpPr>
            <a:spLocks noGrp="1"/>
          </p:cNvSpPr>
          <p:nvPr>
            <p:ph type="dt" sz="half" idx="10"/>
          </p:nvPr>
        </p:nvSpPr>
        <p:spPr/>
        <p:txBody>
          <a:bodyPr/>
          <a:lstStyle/>
          <a:p>
            <a:fld id="{B6238387-5040-C14A-90B7-F48454758FCE}" type="datetimeFigureOut">
              <a:rPr lang="en-US" smtClean="0"/>
              <a:t>8/3/2018</a:t>
            </a:fld>
            <a:endParaRPr lang="en-US"/>
          </a:p>
        </p:txBody>
      </p:sp>
      <p:sp>
        <p:nvSpPr>
          <p:cNvPr id="6" name="Footer Placeholder 5">
            <a:extLst>
              <a:ext uri="{FF2B5EF4-FFF2-40B4-BE49-F238E27FC236}">
                <a16:creationId xmlns:a16="http://schemas.microsoft.com/office/drawing/2014/main" id="{759F4235-61BF-C34C-9A9D-1F803DC73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77B5CB-E571-4A43-89F8-81640DEA3071}"/>
              </a:ext>
            </a:extLst>
          </p:cNvPr>
          <p:cNvSpPr>
            <a:spLocks noGrp="1"/>
          </p:cNvSpPr>
          <p:nvPr>
            <p:ph type="sldNum" sz="quarter" idx="12"/>
          </p:nvPr>
        </p:nvSpPr>
        <p:spPr/>
        <p:txBody>
          <a:bodyPr/>
          <a:lstStyle/>
          <a:p>
            <a:fld id="{5AB11DA3-B449-084A-9A43-F508A802E75C}" type="slidenum">
              <a:rPr lang="en-US" smtClean="0"/>
              <a:t>‹nº›</a:t>
            </a:fld>
            <a:endParaRPr lang="en-US"/>
          </a:p>
        </p:txBody>
      </p:sp>
    </p:spTree>
    <p:extLst>
      <p:ext uri="{BB962C8B-B14F-4D97-AF65-F5344CB8AC3E}">
        <p14:creationId xmlns:p14="http://schemas.microsoft.com/office/powerpoint/2010/main" val="108893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6575E-70C9-A44A-BB1A-FECC5CEEE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62930E-CFD5-F149-AEB7-129669E3C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F95042-DA45-4F4E-BF81-B9B5C419C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07FC74-92A3-B547-ACD4-7A6815DE4AB9}"/>
              </a:ext>
            </a:extLst>
          </p:cNvPr>
          <p:cNvSpPr>
            <a:spLocks noGrp="1"/>
          </p:cNvSpPr>
          <p:nvPr>
            <p:ph type="dt" sz="half" idx="10"/>
          </p:nvPr>
        </p:nvSpPr>
        <p:spPr/>
        <p:txBody>
          <a:bodyPr/>
          <a:lstStyle/>
          <a:p>
            <a:fld id="{B6238387-5040-C14A-90B7-F48454758FCE}" type="datetimeFigureOut">
              <a:rPr lang="en-US" smtClean="0"/>
              <a:t>8/3/2018</a:t>
            </a:fld>
            <a:endParaRPr lang="en-US"/>
          </a:p>
        </p:txBody>
      </p:sp>
      <p:sp>
        <p:nvSpPr>
          <p:cNvPr id="6" name="Footer Placeholder 5">
            <a:extLst>
              <a:ext uri="{FF2B5EF4-FFF2-40B4-BE49-F238E27FC236}">
                <a16:creationId xmlns:a16="http://schemas.microsoft.com/office/drawing/2014/main" id="{0A6BF0CE-DC7A-884D-979E-EC595D471D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DF1156-AAD0-444B-8BB7-CEB088B17F4F}"/>
              </a:ext>
            </a:extLst>
          </p:cNvPr>
          <p:cNvSpPr>
            <a:spLocks noGrp="1"/>
          </p:cNvSpPr>
          <p:nvPr>
            <p:ph type="sldNum" sz="quarter" idx="12"/>
          </p:nvPr>
        </p:nvSpPr>
        <p:spPr/>
        <p:txBody>
          <a:bodyPr/>
          <a:lstStyle/>
          <a:p>
            <a:fld id="{5AB11DA3-B449-084A-9A43-F508A802E75C}" type="slidenum">
              <a:rPr lang="en-US" smtClean="0"/>
              <a:t>‹nº›</a:t>
            </a:fld>
            <a:endParaRPr lang="en-US"/>
          </a:p>
        </p:txBody>
      </p:sp>
    </p:spTree>
    <p:extLst>
      <p:ext uri="{BB962C8B-B14F-4D97-AF65-F5344CB8AC3E}">
        <p14:creationId xmlns:p14="http://schemas.microsoft.com/office/powerpoint/2010/main" val="140024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E0668-295F-114E-8A09-A254C9C753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5A2486-F560-DA49-A2C7-9AFB4648E7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6D9EA8-9D7E-7A4A-90FB-89378EF2A6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38387-5040-C14A-90B7-F48454758FCE}" type="datetimeFigureOut">
              <a:rPr lang="en-US" smtClean="0"/>
              <a:t>8/3/2018</a:t>
            </a:fld>
            <a:endParaRPr lang="en-US"/>
          </a:p>
        </p:txBody>
      </p:sp>
      <p:sp>
        <p:nvSpPr>
          <p:cNvPr id="5" name="Footer Placeholder 4">
            <a:extLst>
              <a:ext uri="{FF2B5EF4-FFF2-40B4-BE49-F238E27FC236}">
                <a16:creationId xmlns:a16="http://schemas.microsoft.com/office/drawing/2014/main" id="{F854BDE7-6FC9-E74B-9B41-BBC7AA6BFD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55D5A1-2D0F-C340-94A8-E38E2817A2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11DA3-B449-084A-9A43-F508A802E75C}" type="slidenum">
              <a:rPr lang="en-US" smtClean="0"/>
              <a:t>‹nº›</a:t>
            </a:fld>
            <a:endParaRPr lang="en-US"/>
          </a:p>
        </p:txBody>
      </p:sp>
    </p:spTree>
    <p:extLst>
      <p:ext uri="{BB962C8B-B14F-4D97-AF65-F5344CB8AC3E}">
        <p14:creationId xmlns:p14="http://schemas.microsoft.com/office/powerpoint/2010/main" val="2522392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6DCFFB-3903-014F-B9C0-E0D2E814A073}"/>
              </a:ext>
            </a:extLst>
          </p:cNvPr>
          <p:cNvPicPr>
            <a:picLocks noChangeAspect="1"/>
          </p:cNvPicPr>
          <p:nvPr/>
        </p:nvPicPr>
        <p:blipFill rotWithShape="1">
          <a:blip r:embed="rId3"/>
          <a:srcRect t="16811" b="2696"/>
          <a:stretch/>
        </p:blipFill>
        <p:spPr>
          <a:xfrm>
            <a:off x="-1" y="0"/>
            <a:ext cx="12192001" cy="6943481"/>
          </a:xfrm>
          <a:prstGeom prst="rect">
            <a:avLst/>
          </a:prstGeom>
        </p:spPr>
      </p:pic>
      <p:sp>
        <p:nvSpPr>
          <p:cNvPr id="2" name="Title 1">
            <a:extLst>
              <a:ext uri="{FF2B5EF4-FFF2-40B4-BE49-F238E27FC236}">
                <a16:creationId xmlns:a16="http://schemas.microsoft.com/office/drawing/2014/main" id="{128FFBDE-4297-0346-BE04-8F1F62D1D97A}"/>
              </a:ext>
            </a:extLst>
          </p:cNvPr>
          <p:cNvSpPr>
            <a:spLocks noGrp="1"/>
          </p:cNvSpPr>
          <p:nvPr>
            <p:ph type="ctrTitle"/>
          </p:nvPr>
        </p:nvSpPr>
        <p:spPr>
          <a:xfrm>
            <a:off x="964440" y="2487148"/>
            <a:ext cx="9144000" cy="2480643"/>
          </a:xfrm>
        </p:spPr>
        <p:txBody>
          <a:bodyPr>
            <a:normAutofit fontScale="90000"/>
          </a:bodyPr>
          <a:lstStyle/>
          <a:p>
            <a:r>
              <a:rPr lang="pt-PT" sz="8000" b="1" dirty="0">
                <a:latin typeface="SignPainter HouseScript" panose="02000006070000020004" pitchFamily="2" charset="0"/>
              </a:rPr>
              <a:t>Abuso Emocional: </a:t>
            </a:r>
            <a:br>
              <a:rPr lang="pt-PT" b="1" dirty="0"/>
            </a:br>
            <a:r>
              <a:rPr lang="pt-PT" sz="4400" dirty="0">
                <a:latin typeface="Avenir Next" panose="020B0503020202020204" pitchFamily="34" charset="0"/>
              </a:rPr>
              <a:t>O QUE PODEMOS FAZER</a:t>
            </a:r>
            <a:br>
              <a:rPr lang="pt-PT" sz="4400" dirty="0">
                <a:latin typeface="Avenir Next" panose="020B0503020202020204" pitchFamily="34" charset="0"/>
              </a:rPr>
            </a:br>
            <a:endParaRPr lang="pt-PT" dirty="0"/>
          </a:p>
        </p:txBody>
      </p:sp>
      <p:sp>
        <p:nvSpPr>
          <p:cNvPr id="3" name="Subtitle 2">
            <a:extLst>
              <a:ext uri="{FF2B5EF4-FFF2-40B4-BE49-F238E27FC236}">
                <a16:creationId xmlns:a16="http://schemas.microsoft.com/office/drawing/2014/main" id="{F07C73E4-876B-6144-B0E4-1BC265B11E7A}"/>
              </a:ext>
            </a:extLst>
          </p:cNvPr>
          <p:cNvSpPr>
            <a:spLocks noGrp="1"/>
          </p:cNvSpPr>
          <p:nvPr>
            <p:ph type="subTitle" idx="1"/>
          </p:nvPr>
        </p:nvSpPr>
        <p:spPr>
          <a:xfrm>
            <a:off x="1019032" y="4531063"/>
            <a:ext cx="9144000" cy="1491018"/>
          </a:xfrm>
        </p:spPr>
        <p:txBody>
          <a:bodyPr/>
          <a:lstStyle/>
          <a:p>
            <a:r>
              <a:rPr lang="en-US" sz="1400" dirty="0">
                <a:latin typeface="Avenir Next" panose="020B0503020202020204" pitchFamily="34" charset="0"/>
              </a:rPr>
              <a:t>POR DR KATIA REINERT | DIRETORA ASSOCIADA GCHM</a:t>
            </a:r>
          </a:p>
          <a:p>
            <a:endParaRPr lang="en-US" dirty="0"/>
          </a:p>
        </p:txBody>
      </p:sp>
      <p:pic>
        <p:nvPicPr>
          <p:cNvPr id="6" name="Picture 5">
            <a:extLst>
              <a:ext uri="{FF2B5EF4-FFF2-40B4-BE49-F238E27FC236}">
                <a16:creationId xmlns:a16="http://schemas.microsoft.com/office/drawing/2014/main" id="{06E69828-089E-AE47-B205-CBC6E0814F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4629" y="5048211"/>
            <a:ext cx="543621" cy="380280"/>
          </a:xfrm>
          <a:prstGeom prst="rect">
            <a:avLst/>
          </a:prstGeom>
        </p:spPr>
      </p:pic>
    </p:spTree>
    <p:extLst>
      <p:ext uri="{BB962C8B-B14F-4D97-AF65-F5344CB8AC3E}">
        <p14:creationId xmlns:p14="http://schemas.microsoft.com/office/powerpoint/2010/main" val="799537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9122FB71-7A9F-7B46-B303-513DC6F1EAF7}"/>
              </a:ext>
            </a:extLst>
          </p:cNvPr>
          <p:cNvPicPr>
            <a:picLocks noChangeAspect="1"/>
          </p:cNvPicPr>
          <p:nvPr/>
        </p:nvPicPr>
        <p:blipFill rotWithShape="1">
          <a:blip r:embed="rId3"/>
          <a:srcRect t="13722" b="2556"/>
          <a:stretch/>
        </p:blipFill>
        <p:spPr>
          <a:xfrm>
            <a:off x="0" y="0"/>
            <a:ext cx="12192000" cy="6928552"/>
          </a:xfrm>
          <a:prstGeom prst="rect">
            <a:avLst/>
          </a:prstGeom>
        </p:spPr>
      </p:pic>
      <p:sp>
        <p:nvSpPr>
          <p:cNvPr id="3" name="Content Placeholder 2">
            <a:extLst>
              <a:ext uri="{FF2B5EF4-FFF2-40B4-BE49-F238E27FC236}">
                <a16:creationId xmlns:a16="http://schemas.microsoft.com/office/drawing/2014/main" id="{7E30045D-BD22-C04E-B81D-15C8B14C32DC}"/>
              </a:ext>
            </a:extLst>
          </p:cNvPr>
          <p:cNvSpPr>
            <a:spLocks noGrp="1"/>
          </p:cNvSpPr>
          <p:nvPr>
            <p:ph idx="1"/>
          </p:nvPr>
        </p:nvSpPr>
        <p:spPr>
          <a:xfrm>
            <a:off x="674424" y="1511724"/>
            <a:ext cx="8455925" cy="4351338"/>
          </a:xfrm>
        </p:spPr>
        <p:txBody>
          <a:bodyPr>
            <a:normAutofit fontScale="92500" lnSpcReduction="20000"/>
          </a:bodyPr>
          <a:lstStyle/>
          <a:p>
            <a:pPr lvl="0" fontAlgn="base">
              <a:lnSpc>
                <a:spcPct val="100000"/>
              </a:lnSpc>
            </a:pPr>
            <a:r>
              <a:rPr lang="pt-PT" b="1" dirty="0">
                <a:solidFill>
                  <a:srgbClr val="002060"/>
                </a:solidFill>
              </a:rPr>
              <a:t>As abusadoras são extremamente possessivas e ciumentas. </a:t>
            </a:r>
            <a:r>
              <a:rPr lang="pt-PT" dirty="0"/>
              <a:t>Eles sentem um desejo intenso de controlar os seus parceiros.</a:t>
            </a:r>
          </a:p>
          <a:p>
            <a:pPr lvl="0" fontAlgn="base">
              <a:lnSpc>
                <a:spcPct val="100000"/>
              </a:lnSpc>
            </a:pPr>
            <a:endParaRPr lang="pt-PT" b="1" dirty="0">
              <a:solidFill>
                <a:srgbClr val="002060"/>
              </a:solidFill>
            </a:endParaRPr>
          </a:p>
          <a:p>
            <a:pPr lvl="0" fontAlgn="base">
              <a:lnSpc>
                <a:spcPct val="100000"/>
              </a:lnSpc>
            </a:pPr>
            <a:r>
              <a:rPr lang="pt-PT" b="1" dirty="0">
                <a:solidFill>
                  <a:srgbClr val="002060"/>
                </a:solidFill>
              </a:rPr>
              <a:t>As abusadoras têm relacionamentos superficiais com as outras pessoas. </a:t>
            </a:r>
            <a:r>
              <a:rPr lang="pt-PT" dirty="0"/>
              <a:t>O seu principal relacionamento, se não exclusivo, é com o seu marido/namorado.</a:t>
            </a:r>
          </a:p>
          <a:p>
            <a:pPr lvl="0" fontAlgn="base">
              <a:lnSpc>
                <a:spcPct val="100000"/>
              </a:lnSpc>
            </a:pPr>
            <a:endParaRPr lang="pt-PT" b="1" dirty="0">
              <a:solidFill>
                <a:srgbClr val="002060"/>
              </a:solidFill>
            </a:endParaRPr>
          </a:p>
          <a:p>
            <a:pPr lvl="0" fontAlgn="base">
              <a:lnSpc>
                <a:spcPct val="100000"/>
              </a:lnSpc>
            </a:pPr>
            <a:r>
              <a:rPr lang="pt-PT" b="1" dirty="0">
                <a:solidFill>
                  <a:srgbClr val="002060"/>
                </a:solidFill>
              </a:rPr>
              <a:t>Pode ser descrita como tendo personalidade dupla—</a:t>
            </a:r>
            <a:r>
              <a:rPr lang="pt-PT" dirty="0"/>
              <a:t>Tanto é doce como excecionalmente cruel e acutilante. É egoísta ou generosa, conforme o seu estado de espírito.</a:t>
            </a:r>
          </a:p>
          <a:p>
            <a:pPr>
              <a:lnSpc>
                <a:spcPct val="100000"/>
              </a:lnSpc>
            </a:pPr>
            <a:endParaRPr lang="en-US" dirty="0"/>
          </a:p>
        </p:txBody>
      </p:sp>
    </p:spTree>
    <p:extLst>
      <p:ext uri="{BB962C8B-B14F-4D97-AF65-F5344CB8AC3E}">
        <p14:creationId xmlns:p14="http://schemas.microsoft.com/office/powerpoint/2010/main" val="3177993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C854A-49D2-854B-A26E-F1C7167C6BDE}"/>
              </a:ext>
            </a:extLst>
          </p:cNvPr>
          <p:cNvSpPr>
            <a:spLocks noGrp="1"/>
          </p:cNvSpPr>
          <p:nvPr>
            <p:ph type="title"/>
          </p:nvPr>
        </p:nvSpPr>
        <p:spPr/>
        <p:txBody>
          <a:bodyPr/>
          <a:lstStyle/>
          <a:p>
            <a:endParaRPr lang="en-US"/>
          </a:p>
        </p:txBody>
      </p:sp>
      <p:pic>
        <p:nvPicPr>
          <p:cNvPr id="4" name="Content Placeholder 8">
            <a:extLst>
              <a:ext uri="{FF2B5EF4-FFF2-40B4-BE49-F238E27FC236}">
                <a16:creationId xmlns:a16="http://schemas.microsoft.com/office/drawing/2014/main" id="{378FE055-173D-1848-A430-EF1E287D5ADE}"/>
              </a:ext>
            </a:extLst>
          </p:cNvPr>
          <p:cNvPicPr>
            <a:picLocks noChangeAspect="1"/>
          </p:cNvPicPr>
          <p:nvPr/>
        </p:nvPicPr>
        <p:blipFill rotWithShape="1">
          <a:blip r:embed="rId3"/>
          <a:srcRect t="13722" b="2556"/>
          <a:stretch/>
        </p:blipFill>
        <p:spPr>
          <a:xfrm>
            <a:off x="0" y="0"/>
            <a:ext cx="12192000" cy="6928552"/>
          </a:xfrm>
          <a:prstGeom prst="rect">
            <a:avLst/>
          </a:prstGeom>
        </p:spPr>
      </p:pic>
      <p:sp>
        <p:nvSpPr>
          <p:cNvPr id="3" name="Content Placeholder 2">
            <a:extLst>
              <a:ext uri="{FF2B5EF4-FFF2-40B4-BE49-F238E27FC236}">
                <a16:creationId xmlns:a16="http://schemas.microsoft.com/office/drawing/2014/main" id="{DA2347CE-F9BA-BA49-9F9B-3D17EF23A4AA}"/>
              </a:ext>
            </a:extLst>
          </p:cNvPr>
          <p:cNvSpPr>
            <a:spLocks noGrp="1"/>
          </p:cNvSpPr>
          <p:nvPr>
            <p:ph idx="1"/>
          </p:nvPr>
        </p:nvSpPr>
        <p:spPr>
          <a:xfrm>
            <a:off x="701720" y="1893865"/>
            <a:ext cx="9247496" cy="4351338"/>
          </a:xfrm>
        </p:spPr>
        <p:txBody>
          <a:bodyPr>
            <a:normAutofit fontScale="92500" lnSpcReduction="10000"/>
          </a:bodyPr>
          <a:lstStyle/>
          <a:p>
            <a:pPr lvl="0" fontAlgn="base">
              <a:lnSpc>
                <a:spcPct val="100000"/>
              </a:lnSpc>
            </a:pPr>
            <a:r>
              <a:rPr lang="pt-PT" b="1" dirty="0">
                <a:solidFill>
                  <a:srgbClr val="002060"/>
                </a:solidFill>
              </a:rPr>
              <a:t>Uma grande característica das abusadoras é a sua capacidade para enganar os outros. </a:t>
            </a:r>
            <a:r>
              <a:rPr lang="pt-PT" dirty="0"/>
              <a:t>Conseguem ser doces, calmas, encantadoras e convincentes.</a:t>
            </a:r>
          </a:p>
          <a:p>
            <a:pPr lvl="0" fontAlgn="base">
              <a:lnSpc>
                <a:spcPct val="100000"/>
              </a:lnSpc>
            </a:pPr>
            <a:endParaRPr lang="pt-PT" b="1" dirty="0">
              <a:solidFill>
                <a:srgbClr val="002060"/>
              </a:solidFill>
            </a:endParaRPr>
          </a:p>
          <a:p>
            <a:pPr lvl="0" fontAlgn="base">
              <a:lnSpc>
                <a:spcPct val="100000"/>
              </a:lnSpc>
            </a:pPr>
            <a:r>
              <a:rPr lang="pt-PT" b="1" dirty="0">
                <a:solidFill>
                  <a:srgbClr val="002060"/>
                </a:solidFill>
              </a:rPr>
              <a:t>O companheiro normalmente é um símbolo. O abusador não se relaciona com o seu companheiro como uma pessoa de direito, mas como um símbolo de uma pessoa significativa para ela. </a:t>
            </a:r>
            <a:r>
              <a:rPr lang="pt-PT" dirty="0"/>
              <a:t>Isto é especialmente verdade quando ela está zangada. Ela assume que ele está a pensar, a sentir ou a agir como essa pessoa—frequentemente o seu pai (ou outro familiar ou figura de autoridade).</a:t>
            </a:r>
          </a:p>
          <a:p>
            <a:pPr>
              <a:lnSpc>
                <a:spcPct val="100000"/>
              </a:lnSpc>
            </a:pPr>
            <a:endParaRPr lang="en-US" dirty="0"/>
          </a:p>
        </p:txBody>
      </p:sp>
    </p:spTree>
    <p:extLst>
      <p:ext uri="{BB962C8B-B14F-4D97-AF65-F5344CB8AC3E}">
        <p14:creationId xmlns:p14="http://schemas.microsoft.com/office/powerpoint/2010/main" val="4110073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717A2-4923-C142-82AB-DDA93A7F13AB}"/>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036FB68C-8CD8-8548-86C5-957757D10952}"/>
              </a:ext>
            </a:extLst>
          </p:cNvPr>
          <p:cNvPicPr>
            <a:picLocks noChangeAspect="1"/>
          </p:cNvPicPr>
          <p:nvPr/>
        </p:nvPicPr>
        <p:blipFill rotWithShape="1">
          <a:blip r:embed="rId3"/>
          <a:srcRect t="16317"/>
          <a:stretch/>
        </p:blipFill>
        <p:spPr>
          <a:xfrm>
            <a:off x="0" y="7488"/>
            <a:ext cx="12192000" cy="6850512"/>
          </a:xfrm>
          <a:prstGeom prst="rect">
            <a:avLst/>
          </a:prstGeom>
        </p:spPr>
      </p:pic>
      <p:sp>
        <p:nvSpPr>
          <p:cNvPr id="3" name="Content Placeholder 2">
            <a:extLst>
              <a:ext uri="{FF2B5EF4-FFF2-40B4-BE49-F238E27FC236}">
                <a16:creationId xmlns:a16="http://schemas.microsoft.com/office/drawing/2014/main" id="{C4BF51DF-05FD-9C44-98E6-46BBB66B9799}"/>
              </a:ext>
            </a:extLst>
          </p:cNvPr>
          <p:cNvSpPr>
            <a:spLocks noGrp="1"/>
          </p:cNvSpPr>
          <p:nvPr>
            <p:ph idx="1"/>
          </p:nvPr>
        </p:nvSpPr>
        <p:spPr>
          <a:xfrm>
            <a:off x="3234522" y="1566318"/>
            <a:ext cx="6277977" cy="4351338"/>
          </a:xfrm>
        </p:spPr>
        <p:txBody>
          <a:bodyPr/>
          <a:lstStyle/>
          <a:p>
            <a:pPr marL="0" indent="0" algn="ctr">
              <a:lnSpc>
                <a:spcPct val="100000"/>
              </a:lnSpc>
              <a:buNone/>
            </a:pPr>
            <a:r>
              <a:rPr lang="pt-PT" b="1" dirty="0">
                <a:solidFill>
                  <a:srgbClr val="002060"/>
                </a:solidFill>
              </a:rPr>
              <a:t>Pesquisas apontam que as pessoas abusadas tendem a abusar de outros. </a:t>
            </a:r>
            <a:r>
              <a:rPr lang="pt-PT" dirty="0"/>
              <a:t>Por isso, o comportamento abusivo pode, por vezes, vir de sentimentos de medo e vergonha que resultam de abusos sofridos antes do casamento. Frequentemente, isto resulta numa necessidade de controlar a sua vergonha através de um abuso subsequente. </a:t>
            </a:r>
            <a:endParaRPr lang="en-US" dirty="0"/>
          </a:p>
        </p:txBody>
      </p:sp>
    </p:spTree>
    <p:extLst>
      <p:ext uri="{BB962C8B-B14F-4D97-AF65-F5344CB8AC3E}">
        <p14:creationId xmlns:p14="http://schemas.microsoft.com/office/powerpoint/2010/main" val="3195539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435509-2B3C-CA4B-B23A-617D82693879}"/>
              </a:ext>
            </a:extLst>
          </p:cNvPr>
          <p:cNvPicPr>
            <a:picLocks noChangeAspect="1"/>
          </p:cNvPicPr>
          <p:nvPr/>
        </p:nvPicPr>
        <p:blipFill rotWithShape="1">
          <a:blip r:embed="rId3"/>
          <a:srcRect t="16317"/>
          <a:stretch/>
        </p:blipFill>
        <p:spPr>
          <a:xfrm>
            <a:off x="0" y="0"/>
            <a:ext cx="12192000" cy="6926240"/>
          </a:xfrm>
          <a:prstGeom prst="rect">
            <a:avLst/>
          </a:prstGeom>
        </p:spPr>
      </p:pic>
      <p:sp>
        <p:nvSpPr>
          <p:cNvPr id="2" name="Title 1">
            <a:extLst>
              <a:ext uri="{FF2B5EF4-FFF2-40B4-BE49-F238E27FC236}">
                <a16:creationId xmlns:a16="http://schemas.microsoft.com/office/drawing/2014/main" id="{84B4164B-4C93-AB46-98F0-716F0D152FE6}"/>
              </a:ext>
            </a:extLst>
          </p:cNvPr>
          <p:cNvSpPr>
            <a:spLocks noGrp="1"/>
          </p:cNvSpPr>
          <p:nvPr>
            <p:ph type="title"/>
          </p:nvPr>
        </p:nvSpPr>
        <p:spPr>
          <a:xfrm>
            <a:off x="2421340" y="706323"/>
            <a:ext cx="7814481" cy="4466182"/>
          </a:xfrm>
        </p:spPr>
        <p:txBody>
          <a:bodyPr>
            <a:noAutofit/>
          </a:bodyPr>
          <a:lstStyle/>
          <a:p>
            <a:pPr algn="ctr" fontAlgn="base">
              <a:lnSpc>
                <a:spcPct val="100000"/>
              </a:lnSpc>
            </a:pPr>
            <a:br>
              <a:rPr lang="en-US" dirty="0">
                <a:latin typeface="Avenir Next" panose="020B0503020202020204" pitchFamily="34" charset="0"/>
              </a:rPr>
            </a:br>
            <a:br>
              <a:rPr lang="en-US" dirty="0">
                <a:latin typeface="Avenir Next" panose="020B0503020202020204" pitchFamily="34" charset="0"/>
              </a:rPr>
            </a:br>
            <a:br>
              <a:rPr lang="en-US" dirty="0">
                <a:latin typeface="Avenir Next" panose="020B0503020202020204" pitchFamily="34" charset="0"/>
              </a:rPr>
            </a:br>
            <a:br>
              <a:rPr lang="en-US" dirty="0">
                <a:latin typeface="Avenir Next" panose="020B0503020202020204" pitchFamily="34" charset="0"/>
              </a:rPr>
            </a:br>
            <a:r>
              <a:rPr lang="en-US" dirty="0">
                <a:latin typeface="Avenir Next" panose="020B0503020202020204" pitchFamily="34" charset="0"/>
              </a:rPr>
              <a:t>QUAIS AS TÉCNICAS USADAS NO </a:t>
            </a:r>
            <a:r>
              <a:rPr lang="en-US" b="1" dirty="0">
                <a:solidFill>
                  <a:srgbClr val="002060"/>
                </a:solidFill>
                <a:latin typeface="Avenir Next" panose="020B0503020202020204" pitchFamily="34" charset="0"/>
              </a:rPr>
              <a:t>ABUSO EMOCIONAL?</a:t>
            </a:r>
            <a:br>
              <a:rPr lang="en-US" b="1" dirty="0">
                <a:solidFill>
                  <a:srgbClr val="002060"/>
                </a:solidFill>
                <a:latin typeface="Avenir Next" panose="020B0503020202020204" pitchFamily="34" charset="0"/>
              </a:rPr>
            </a:br>
            <a:r>
              <a:rPr lang="en-US" dirty="0">
                <a:latin typeface="Avenir Next" panose="020B0503020202020204" pitchFamily="34" charset="0"/>
              </a:rPr>
              <a:t> </a:t>
            </a:r>
            <a:br>
              <a:rPr lang="en-US" dirty="0">
                <a:latin typeface="Avenir Next" panose="020B0503020202020204" pitchFamily="34" charset="0"/>
              </a:rPr>
            </a:br>
            <a:br>
              <a:rPr lang="en-US" dirty="0">
                <a:latin typeface="Avenir Next" panose="020B0503020202020204" pitchFamily="34" charset="0"/>
              </a:rPr>
            </a:br>
            <a:r>
              <a:rPr lang="en-US" dirty="0">
                <a:latin typeface="Avenir Next" panose="020B0503020202020204" pitchFamily="34" charset="0"/>
              </a:rPr>
              <a:t> </a:t>
            </a:r>
            <a:br>
              <a:rPr lang="en-US" dirty="0">
                <a:latin typeface="Avenir Next" panose="020B0503020202020204" pitchFamily="34" charset="0"/>
              </a:rPr>
            </a:br>
            <a:endParaRPr lang="en-US" dirty="0">
              <a:latin typeface="Avenir Next" panose="020B0503020202020204" pitchFamily="34" charset="0"/>
            </a:endParaRPr>
          </a:p>
        </p:txBody>
      </p:sp>
    </p:spTree>
    <p:extLst>
      <p:ext uri="{BB962C8B-B14F-4D97-AF65-F5344CB8AC3E}">
        <p14:creationId xmlns:p14="http://schemas.microsoft.com/office/powerpoint/2010/main" val="2236176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FA3616-A3EE-AB49-8ED9-ED9D6C5202FA}"/>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id="{6CAE8281-9BEA-9C44-B525-F7833C057F1F}"/>
              </a:ext>
            </a:extLst>
          </p:cNvPr>
          <p:cNvSpPr>
            <a:spLocks noGrp="1"/>
          </p:cNvSpPr>
          <p:nvPr>
            <p:ph type="title"/>
          </p:nvPr>
        </p:nvSpPr>
        <p:spPr>
          <a:xfrm>
            <a:off x="128514" y="638079"/>
            <a:ext cx="10515600" cy="1325563"/>
          </a:xfrm>
        </p:spPr>
        <p:txBody>
          <a:bodyPr>
            <a:normAutofit fontScale="90000"/>
          </a:bodyPr>
          <a:lstStyle/>
          <a:p>
            <a:pPr algn="ctr"/>
            <a:r>
              <a:rPr lang="en-US" dirty="0">
                <a:latin typeface="Avenir Next" panose="020B0503020202020204" pitchFamily="34" charset="0"/>
              </a:rPr>
              <a:t>1. ABUSO EMOCIONAL</a:t>
            </a:r>
            <a:br>
              <a:rPr lang="en-US" dirty="0">
                <a:latin typeface="Avenir Next" panose="020B0503020202020204" pitchFamily="34" charset="0"/>
              </a:rPr>
            </a:br>
            <a:r>
              <a:rPr lang="en-US" b="1" dirty="0">
                <a:solidFill>
                  <a:srgbClr val="002060"/>
                </a:solidFill>
                <a:latin typeface="Avenir Next" panose="020B0503020202020204" pitchFamily="34" charset="0"/>
              </a:rPr>
              <a:t>ATRAVÉS DAS PALAVRAS</a:t>
            </a:r>
            <a:br>
              <a:rPr lang="en-US" dirty="0">
                <a:latin typeface="Avenir Next" panose="020B0503020202020204" pitchFamily="34" charset="0"/>
              </a:rPr>
            </a:br>
            <a:endParaRPr lang="en-US" dirty="0">
              <a:latin typeface="Avenir Next" panose="020B0503020202020204" pitchFamily="34" charset="0"/>
            </a:endParaRPr>
          </a:p>
        </p:txBody>
      </p:sp>
      <p:sp>
        <p:nvSpPr>
          <p:cNvPr id="3" name="Content Placeholder 2">
            <a:extLst>
              <a:ext uri="{FF2B5EF4-FFF2-40B4-BE49-F238E27FC236}">
                <a16:creationId xmlns:a16="http://schemas.microsoft.com/office/drawing/2014/main" id="{6E92385A-C482-E640-9656-B0DA1D75E049}"/>
              </a:ext>
            </a:extLst>
          </p:cNvPr>
          <p:cNvSpPr>
            <a:spLocks noGrp="1"/>
          </p:cNvSpPr>
          <p:nvPr>
            <p:ph idx="1"/>
          </p:nvPr>
        </p:nvSpPr>
        <p:spPr>
          <a:xfrm>
            <a:off x="1070216" y="2248707"/>
            <a:ext cx="8838063" cy="4015617"/>
          </a:xfrm>
        </p:spPr>
        <p:txBody>
          <a:bodyPr>
            <a:normAutofit lnSpcReduction="10000"/>
          </a:bodyPr>
          <a:lstStyle/>
          <a:p>
            <a:pPr lvl="0" fontAlgn="base"/>
            <a:r>
              <a:rPr lang="pt-PT" b="1" dirty="0">
                <a:solidFill>
                  <a:srgbClr val="002060"/>
                </a:solidFill>
              </a:rPr>
              <a:t>A Opinião Autoritária. </a:t>
            </a:r>
            <a:r>
              <a:rPr lang="pt-PT" dirty="0"/>
              <a:t>A pessoa que se recusa a considerar a nossa opinião e nos força a aceitar sempre a dela ou dele.</a:t>
            </a:r>
          </a:p>
          <a:p>
            <a:pPr lvl="0" fontAlgn="base"/>
            <a:r>
              <a:rPr lang="pt-PT" b="1" dirty="0">
                <a:solidFill>
                  <a:srgbClr val="002060"/>
                </a:solidFill>
              </a:rPr>
              <a:t>A Pessoa que Tem Sempre razão. </a:t>
            </a:r>
            <a:r>
              <a:rPr lang="pt-PT" dirty="0"/>
              <a:t>A Pessoa que tem que ter sempre razão e a última palavra sempre que há um desentendimento. </a:t>
            </a:r>
          </a:p>
          <a:p>
            <a:pPr lvl="0" fontAlgn="base"/>
            <a:r>
              <a:rPr lang="pt-PT" b="1" dirty="0">
                <a:solidFill>
                  <a:srgbClr val="002060"/>
                </a:solidFill>
              </a:rPr>
              <a:t>O Juiz e o Júri.  </a:t>
            </a:r>
            <a:r>
              <a:rPr lang="pt-PT" dirty="0"/>
              <a:t>A pessoa que incorpora duros juízos sobre nós, enquanto pessoa ou sobre o seu comportamento, para que nos sintamos culpados e envergonhados.</a:t>
            </a:r>
          </a:p>
          <a:p>
            <a:pPr marL="0" indent="0" fontAlgn="base">
              <a:buNone/>
            </a:pPr>
            <a:r>
              <a:rPr lang="en-US" dirty="0"/>
              <a:t> </a:t>
            </a:r>
          </a:p>
          <a:p>
            <a:endParaRPr lang="en-US" dirty="0"/>
          </a:p>
        </p:txBody>
      </p:sp>
    </p:spTree>
    <p:extLst>
      <p:ext uri="{BB962C8B-B14F-4D97-AF65-F5344CB8AC3E}">
        <p14:creationId xmlns:p14="http://schemas.microsoft.com/office/powerpoint/2010/main" val="3194325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551F-30F2-574A-A199-A5E7B275207F}"/>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B9632FAB-C7F9-DB4B-AE84-EBB1E007DC6A}"/>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1FD21E67-378D-FC47-8C6D-00DF43450329}"/>
              </a:ext>
            </a:extLst>
          </p:cNvPr>
          <p:cNvSpPr>
            <a:spLocks noGrp="1"/>
          </p:cNvSpPr>
          <p:nvPr>
            <p:ph idx="1"/>
          </p:nvPr>
        </p:nvSpPr>
        <p:spPr>
          <a:xfrm>
            <a:off x="212807" y="1401472"/>
            <a:ext cx="9935240" cy="3798059"/>
          </a:xfrm>
        </p:spPr>
        <p:txBody>
          <a:bodyPr>
            <a:noAutofit/>
          </a:bodyPr>
          <a:lstStyle/>
          <a:p>
            <a:pPr lvl="0" fontAlgn="base">
              <a:lnSpc>
                <a:spcPct val="120000"/>
              </a:lnSpc>
            </a:pPr>
            <a:r>
              <a:rPr lang="pt-PT" sz="2400" b="1" dirty="0">
                <a:solidFill>
                  <a:srgbClr val="002060"/>
                </a:solidFill>
              </a:rPr>
              <a:t>O Artista da Crítica. </a:t>
            </a:r>
            <a:r>
              <a:rPr lang="pt-PT" sz="2400" dirty="0"/>
              <a:t>A Pessoa que faz comentários “És doida! Como é que alguém ia pensar em algo tão estúpido?” para desvalorizar as nossas decisões e sentimentos.</a:t>
            </a:r>
          </a:p>
          <a:p>
            <a:pPr lvl="0" fontAlgn="base">
              <a:lnSpc>
                <a:spcPct val="120000"/>
              </a:lnSpc>
            </a:pPr>
            <a:r>
              <a:rPr lang="pt-PT" sz="2400" b="1" dirty="0">
                <a:solidFill>
                  <a:srgbClr val="002060"/>
                </a:solidFill>
              </a:rPr>
              <a:t>O Comediante de Stand-</a:t>
            </a:r>
            <a:r>
              <a:rPr lang="pt-PT" sz="2400" b="1" dirty="0" err="1">
                <a:solidFill>
                  <a:srgbClr val="002060"/>
                </a:solidFill>
              </a:rPr>
              <a:t>Up</a:t>
            </a:r>
            <a:r>
              <a:rPr lang="pt-PT" sz="2400" b="1" dirty="0">
                <a:solidFill>
                  <a:srgbClr val="002060"/>
                </a:solidFill>
              </a:rPr>
              <a:t>. </a:t>
            </a:r>
            <a:r>
              <a:rPr lang="pt-PT" sz="2400" dirty="0"/>
              <a:t>A pessoa cujo uso de sarcasmo pretende desenterrar questões do passado, fazer valer um ponto de vista, ou diminuir-nos enquanto indivíduos.</a:t>
            </a:r>
          </a:p>
          <a:p>
            <a:pPr lvl="0" fontAlgn="base">
              <a:lnSpc>
                <a:spcPct val="120000"/>
              </a:lnSpc>
            </a:pPr>
            <a:r>
              <a:rPr lang="pt-PT" sz="2400" b="1" dirty="0">
                <a:solidFill>
                  <a:srgbClr val="002060"/>
                </a:solidFill>
              </a:rPr>
              <a:t>O grande doador de culpa. </a:t>
            </a:r>
            <a:r>
              <a:rPr lang="pt-PT" sz="2400" dirty="0"/>
              <a:t>A pessoa que usa uma culpa falsa, irrealista e imerecida para controlar o nosso comportamento.</a:t>
            </a:r>
          </a:p>
          <a:p>
            <a:pPr lvl="0" fontAlgn="base">
              <a:lnSpc>
                <a:spcPct val="120000"/>
              </a:lnSpc>
            </a:pPr>
            <a:r>
              <a:rPr lang="pt-PT" sz="2400" b="1" dirty="0">
                <a:solidFill>
                  <a:srgbClr val="002060"/>
                </a:solidFill>
              </a:rPr>
              <a:t>O Historiador. </a:t>
            </a:r>
            <a:r>
              <a:rPr lang="pt-PT" sz="2400" dirty="0"/>
              <a:t>A pessoa que diz que estamos perdoados, mas depois passa a vida a trazer à baila assuntos do passado, vezes sem conta para nos envergonhar de modo a aceitarmos as suas decisões e sentimentos.</a:t>
            </a:r>
          </a:p>
          <a:p>
            <a:pPr marL="0" indent="0">
              <a:lnSpc>
                <a:spcPct val="120000"/>
              </a:lnSpc>
              <a:buNone/>
            </a:pPr>
            <a:endParaRPr lang="en-US" sz="2400" dirty="0"/>
          </a:p>
        </p:txBody>
      </p:sp>
    </p:spTree>
    <p:extLst>
      <p:ext uri="{BB962C8B-B14F-4D97-AF65-F5344CB8AC3E}">
        <p14:creationId xmlns:p14="http://schemas.microsoft.com/office/powerpoint/2010/main" val="2071270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7C7A6D-3CBA-784A-9124-1E374A3D4A37}"/>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id="{3053543D-97A8-984D-8CFF-53CFD7B03417}"/>
              </a:ext>
            </a:extLst>
          </p:cNvPr>
          <p:cNvSpPr>
            <a:spLocks noGrp="1"/>
          </p:cNvSpPr>
          <p:nvPr>
            <p:ph type="title"/>
          </p:nvPr>
        </p:nvSpPr>
        <p:spPr>
          <a:xfrm>
            <a:off x="278641" y="464026"/>
            <a:ext cx="10515600" cy="1322198"/>
          </a:xfrm>
        </p:spPr>
        <p:txBody>
          <a:bodyPr>
            <a:noAutofit/>
          </a:bodyPr>
          <a:lstStyle/>
          <a:p>
            <a:pPr algn="ctr"/>
            <a:br>
              <a:rPr lang="en-US" sz="4000" dirty="0">
                <a:latin typeface="Avenir Next" panose="020B0503020202020204" pitchFamily="34" charset="0"/>
              </a:rPr>
            </a:br>
            <a:r>
              <a:rPr lang="en-US" sz="4000" dirty="0">
                <a:latin typeface="Avenir Next" panose="020B0503020202020204" pitchFamily="34" charset="0"/>
              </a:rPr>
              <a:t>2. ABUSO EMOCIONAL</a:t>
            </a:r>
            <a:br>
              <a:rPr lang="en-US" sz="4000" dirty="0">
                <a:latin typeface="Avenir Next" panose="020B0503020202020204" pitchFamily="34" charset="0"/>
              </a:rPr>
            </a:br>
            <a:r>
              <a:rPr lang="en-US" sz="4000" b="1" dirty="0">
                <a:solidFill>
                  <a:srgbClr val="002060"/>
                </a:solidFill>
                <a:latin typeface="Avenir Next" panose="020B0503020202020204" pitchFamily="34" charset="0"/>
              </a:rPr>
              <a:t>ATRAVÉS DAS AÇÕES</a:t>
            </a:r>
            <a:br>
              <a:rPr lang="en-US" sz="4000" b="1" dirty="0">
                <a:solidFill>
                  <a:srgbClr val="002060"/>
                </a:solidFill>
                <a:latin typeface="Avenir Next" panose="020B0503020202020204" pitchFamily="34" charset="0"/>
              </a:rPr>
            </a:br>
            <a:endParaRPr lang="en-US" sz="4000" b="1"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72813ED1-CF1A-BD49-83F6-E2AA6F2FFF1C}"/>
              </a:ext>
            </a:extLst>
          </p:cNvPr>
          <p:cNvSpPr>
            <a:spLocks noGrp="1"/>
          </p:cNvSpPr>
          <p:nvPr>
            <p:ph idx="1"/>
          </p:nvPr>
        </p:nvSpPr>
        <p:spPr>
          <a:xfrm>
            <a:off x="838200" y="2494370"/>
            <a:ext cx="9329382" cy="3769957"/>
          </a:xfrm>
        </p:spPr>
        <p:txBody>
          <a:bodyPr>
            <a:normAutofit/>
          </a:bodyPr>
          <a:lstStyle/>
          <a:p>
            <a:pPr lvl="0" fontAlgn="base"/>
            <a:r>
              <a:rPr lang="pt-PT" b="1" dirty="0">
                <a:solidFill>
                  <a:srgbClr val="002060"/>
                </a:solidFill>
              </a:rPr>
              <a:t>O General. </a:t>
            </a:r>
            <a:r>
              <a:rPr lang="pt-PT" dirty="0"/>
              <a:t>A pessoa que deseja controlar cada aspeto da nossa vida—dos pensamentos às ações—através de um comportamento rígido, militar e expectativas.</a:t>
            </a:r>
          </a:p>
          <a:p>
            <a:pPr lvl="0" fontAlgn="base"/>
            <a:r>
              <a:rPr lang="pt-PT" b="1" dirty="0">
                <a:solidFill>
                  <a:srgbClr val="002060"/>
                </a:solidFill>
              </a:rPr>
              <a:t>O que Grita. </a:t>
            </a:r>
            <a:r>
              <a:rPr lang="pt-PT" dirty="0"/>
              <a:t>A pessoa que usa gritos, berros, e chama nomes como armas para nos controlar.</a:t>
            </a:r>
          </a:p>
          <a:p>
            <a:pPr lvl="0" fontAlgn="base"/>
            <a:r>
              <a:rPr lang="pt-PT" b="1" dirty="0">
                <a:solidFill>
                  <a:srgbClr val="002060"/>
                </a:solidFill>
              </a:rPr>
              <a:t>O Intimidador. </a:t>
            </a:r>
            <a:r>
              <a:rPr lang="pt-PT" dirty="0"/>
              <a:t>A pessoa que usa a intimidação, o medo, a raiva e ameaças inapropriadas para levar a sua avante.</a:t>
            </a:r>
          </a:p>
          <a:p>
            <a:endParaRPr lang="en-US" dirty="0"/>
          </a:p>
        </p:txBody>
      </p:sp>
    </p:spTree>
    <p:extLst>
      <p:ext uri="{BB962C8B-B14F-4D97-AF65-F5344CB8AC3E}">
        <p14:creationId xmlns:p14="http://schemas.microsoft.com/office/powerpoint/2010/main" val="2226328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F095-A6BF-8E46-91C5-8CE319F8B5BD}"/>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723BBD06-F8D0-B445-BF07-CC55F7092BA7}"/>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988A07B2-3EFB-7F4B-91AB-17A1C9B2B894}"/>
              </a:ext>
            </a:extLst>
          </p:cNvPr>
          <p:cNvSpPr>
            <a:spLocks noGrp="1"/>
          </p:cNvSpPr>
          <p:nvPr>
            <p:ph idx="1"/>
          </p:nvPr>
        </p:nvSpPr>
        <p:spPr>
          <a:xfrm>
            <a:off x="319583" y="1825625"/>
            <a:ext cx="9506805" cy="4351338"/>
          </a:xfrm>
        </p:spPr>
        <p:txBody>
          <a:bodyPr>
            <a:normAutofit fontScale="85000" lnSpcReduction="20000"/>
          </a:bodyPr>
          <a:lstStyle/>
          <a:p>
            <a:pPr lvl="0" fontAlgn="base">
              <a:lnSpc>
                <a:spcPct val="120000"/>
              </a:lnSpc>
            </a:pPr>
            <a:r>
              <a:rPr lang="pt-PT" b="1" dirty="0">
                <a:solidFill>
                  <a:srgbClr val="002060"/>
                </a:solidFill>
              </a:rPr>
              <a:t>A Montanha-Russa. </a:t>
            </a:r>
            <a:r>
              <a:rPr lang="pt-PT" dirty="0"/>
              <a:t>A pessoa cujas alterações de temperamento e comportamento vão de um extremo ao outro, removendo qualquer senso de segurança e consistência ao vosso relacionamento.</a:t>
            </a:r>
          </a:p>
          <a:p>
            <a:pPr lvl="0" fontAlgn="base">
              <a:lnSpc>
                <a:spcPct val="120000"/>
              </a:lnSpc>
            </a:pPr>
            <a:r>
              <a:rPr lang="pt-PT" b="1" dirty="0">
                <a:solidFill>
                  <a:srgbClr val="002060"/>
                </a:solidFill>
              </a:rPr>
              <a:t>A Pessoa que Tem Preferidos. </a:t>
            </a:r>
            <a:r>
              <a:rPr lang="pt-PT" dirty="0"/>
              <a:t>A pessoa que exibe favoritismo dizendo, “Porque é que não podes ser mais como…” tornando claro que não estamos à altura dessa tal outra pessoa.</a:t>
            </a:r>
          </a:p>
          <a:p>
            <a:pPr lvl="0" fontAlgn="base">
              <a:lnSpc>
                <a:spcPct val="120000"/>
              </a:lnSpc>
            </a:pPr>
            <a:r>
              <a:rPr lang="pt-PT" b="1" dirty="0">
                <a:solidFill>
                  <a:srgbClr val="002060"/>
                </a:solidFill>
              </a:rPr>
              <a:t>O Inversor de Papéis. </a:t>
            </a:r>
            <a:r>
              <a:rPr lang="pt-PT" dirty="0"/>
              <a:t>Os papéis relacionais tornam-se confusos e invertidos, com os pais a assumirem o papel de filhos, e a criança a assumir as responsabilidades dos pais, ou os filhos a desempenharem o papel de cônjuge emocional.</a:t>
            </a:r>
          </a:p>
          <a:p>
            <a:pPr>
              <a:lnSpc>
                <a:spcPct val="120000"/>
              </a:lnSpc>
            </a:pPr>
            <a:endParaRPr lang="en-US" dirty="0"/>
          </a:p>
        </p:txBody>
      </p:sp>
    </p:spTree>
    <p:extLst>
      <p:ext uri="{BB962C8B-B14F-4D97-AF65-F5344CB8AC3E}">
        <p14:creationId xmlns:p14="http://schemas.microsoft.com/office/powerpoint/2010/main" val="546647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702FB3-E23D-6C44-B85A-DD4F14FF33CA}"/>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6C382A56-5465-9C4F-AE58-B554A6F9DA50}"/>
              </a:ext>
            </a:extLst>
          </p:cNvPr>
          <p:cNvSpPr>
            <a:spLocks noGrp="1"/>
          </p:cNvSpPr>
          <p:nvPr>
            <p:ph idx="1"/>
          </p:nvPr>
        </p:nvSpPr>
        <p:spPr>
          <a:xfrm>
            <a:off x="1111158" y="2303302"/>
            <a:ext cx="8483222" cy="2814612"/>
          </a:xfrm>
        </p:spPr>
        <p:txBody>
          <a:bodyPr>
            <a:normAutofit/>
          </a:bodyPr>
          <a:lstStyle/>
          <a:p>
            <a:pPr lvl="0" fontAlgn="base">
              <a:lnSpc>
                <a:spcPct val="100000"/>
              </a:lnSpc>
            </a:pPr>
            <a:r>
              <a:rPr lang="pt-PT" b="1" dirty="0">
                <a:solidFill>
                  <a:srgbClr val="002060"/>
                </a:solidFill>
              </a:rPr>
              <a:t>A Ira de Deus. </a:t>
            </a:r>
            <a:r>
              <a:rPr lang="pt-PT" dirty="0"/>
              <a:t>A pessoa que faz mau uso das Escrituras para fazer a sua vontade e equipara a sua opinião à de Deus.</a:t>
            </a:r>
          </a:p>
          <a:p>
            <a:pPr lvl="0" fontAlgn="base">
              <a:lnSpc>
                <a:spcPct val="100000"/>
              </a:lnSpc>
            </a:pPr>
            <a:r>
              <a:rPr lang="pt-PT" b="1" dirty="0">
                <a:solidFill>
                  <a:srgbClr val="002060"/>
                </a:solidFill>
              </a:rPr>
              <a:t>Manipulação psicológica. </a:t>
            </a:r>
            <a:r>
              <a:rPr lang="pt-PT" dirty="0"/>
              <a:t>A pessoa que nos faz sentir como se estivéssemos a perder o juízo ou a memória é manipuladora. </a:t>
            </a:r>
            <a:endParaRPr lang="en-US" dirty="0"/>
          </a:p>
        </p:txBody>
      </p:sp>
    </p:spTree>
    <p:extLst>
      <p:ext uri="{BB962C8B-B14F-4D97-AF65-F5344CB8AC3E}">
        <p14:creationId xmlns:p14="http://schemas.microsoft.com/office/powerpoint/2010/main" val="1044849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7C7A6D-3CBA-784A-9124-1E374A3D4A37}"/>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id="{3053543D-97A8-984D-8CFF-53CFD7B03417}"/>
              </a:ext>
            </a:extLst>
          </p:cNvPr>
          <p:cNvSpPr>
            <a:spLocks noGrp="1"/>
          </p:cNvSpPr>
          <p:nvPr>
            <p:ph type="title"/>
          </p:nvPr>
        </p:nvSpPr>
        <p:spPr>
          <a:xfrm>
            <a:off x="278641" y="464026"/>
            <a:ext cx="10515600" cy="1322198"/>
          </a:xfrm>
        </p:spPr>
        <p:txBody>
          <a:bodyPr>
            <a:noAutofit/>
          </a:bodyPr>
          <a:lstStyle/>
          <a:p>
            <a:pPr algn="ctr"/>
            <a:br>
              <a:rPr lang="en-US" sz="4000" dirty="0">
                <a:latin typeface="Avenir Next" panose="020B0503020202020204" pitchFamily="34" charset="0"/>
              </a:rPr>
            </a:br>
            <a:r>
              <a:rPr lang="en-US" sz="4000" dirty="0">
                <a:latin typeface="Avenir Next" panose="020B0503020202020204" pitchFamily="34" charset="0"/>
              </a:rPr>
              <a:t>3. ABUSO EMOCIONAL</a:t>
            </a:r>
            <a:br>
              <a:rPr lang="en-US" sz="4000" dirty="0">
                <a:latin typeface="Avenir Next" panose="020B0503020202020204" pitchFamily="34" charset="0"/>
              </a:rPr>
            </a:br>
            <a:r>
              <a:rPr lang="en-US" sz="4000" b="1" dirty="0">
                <a:solidFill>
                  <a:srgbClr val="002060"/>
                </a:solidFill>
                <a:latin typeface="Avenir Next" panose="020B0503020202020204" pitchFamily="34" charset="0"/>
              </a:rPr>
              <a:t>ATRAVÉS DA INDIFERENÇA</a:t>
            </a:r>
            <a:br>
              <a:rPr lang="en-US" sz="4000" b="1" dirty="0">
                <a:solidFill>
                  <a:srgbClr val="002060"/>
                </a:solidFill>
                <a:latin typeface="Avenir Next" panose="020B0503020202020204" pitchFamily="34" charset="0"/>
              </a:rPr>
            </a:br>
            <a:endParaRPr lang="en-US" sz="4000" b="1"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72813ED1-CF1A-BD49-83F6-E2AA6F2FFF1C}"/>
              </a:ext>
            </a:extLst>
          </p:cNvPr>
          <p:cNvSpPr>
            <a:spLocks noGrp="1"/>
          </p:cNvSpPr>
          <p:nvPr>
            <p:ph idx="1"/>
          </p:nvPr>
        </p:nvSpPr>
        <p:spPr>
          <a:xfrm>
            <a:off x="838200" y="2494370"/>
            <a:ext cx="9329382" cy="3769957"/>
          </a:xfrm>
        </p:spPr>
        <p:txBody>
          <a:bodyPr>
            <a:normAutofit/>
          </a:bodyPr>
          <a:lstStyle/>
          <a:p>
            <a:pPr lvl="0" fontAlgn="base"/>
            <a:r>
              <a:rPr lang="pt-PT" b="1" dirty="0"/>
              <a:t>O Progenitor M.I.A. </a:t>
            </a:r>
            <a:r>
              <a:rPr lang="pt-PT" dirty="0"/>
              <a:t>Um progenitor que se demite fisicamente de ter qualquer interação na vida do filho/a.</a:t>
            </a:r>
          </a:p>
          <a:p>
            <a:pPr lvl="0" fontAlgn="base"/>
            <a:r>
              <a:rPr lang="pt-PT" b="1" dirty="0"/>
              <a:t>O Cuidador Ausente. </a:t>
            </a:r>
            <a:r>
              <a:rPr lang="pt-PT" dirty="0"/>
              <a:t>Um progenitor que se demite de interagir emocionalmente na vida do filho/a.</a:t>
            </a:r>
          </a:p>
        </p:txBody>
      </p:sp>
    </p:spTree>
    <p:extLst>
      <p:ext uri="{BB962C8B-B14F-4D97-AF65-F5344CB8AC3E}">
        <p14:creationId xmlns:p14="http://schemas.microsoft.com/office/powerpoint/2010/main" val="3138528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C39541D-C0AE-9A4F-AFCB-1604D88C388D}"/>
              </a:ext>
            </a:extLst>
          </p:cNvPr>
          <p:cNvPicPr>
            <a:picLocks noChangeAspect="1"/>
          </p:cNvPicPr>
          <p:nvPr/>
        </p:nvPicPr>
        <p:blipFill rotWithShape="1">
          <a:blip r:embed="rId3"/>
          <a:srcRect t="16317"/>
          <a:stretch/>
        </p:blipFill>
        <p:spPr>
          <a:xfrm>
            <a:off x="0" y="7488"/>
            <a:ext cx="12192000" cy="6850512"/>
          </a:xfrm>
          <a:prstGeom prst="rect">
            <a:avLst/>
          </a:prstGeom>
        </p:spPr>
      </p:pic>
      <p:sp>
        <p:nvSpPr>
          <p:cNvPr id="2" name="Title 1">
            <a:extLst>
              <a:ext uri="{FF2B5EF4-FFF2-40B4-BE49-F238E27FC236}">
                <a16:creationId xmlns:a16="http://schemas.microsoft.com/office/drawing/2014/main" id="{92E3956C-FD19-CC4E-90EE-36D03E762446}"/>
              </a:ext>
            </a:extLst>
          </p:cNvPr>
          <p:cNvSpPr>
            <a:spLocks noGrp="1"/>
          </p:cNvSpPr>
          <p:nvPr>
            <p:ph type="title"/>
          </p:nvPr>
        </p:nvSpPr>
        <p:spPr>
          <a:xfrm>
            <a:off x="3138983" y="2548774"/>
            <a:ext cx="5854890" cy="1325563"/>
          </a:xfrm>
        </p:spPr>
        <p:txBody>
          <a:bodyPr>
            <a:noAutofit/>
          </a:bodyPr>
          <a:lstStyle/>
          <a:p>
            <a:pPr algn="ctr"/>
            <a:br>
              <a:rPr lang="en-US" sz="4800" spc="300" dirty="0">
                <a:latin typeface="Avenir Next" panose="020B0503020202020204" pitchFamily="34" charset="0"/>
              </a:rPr>
            </a:br>
            <a:r>
              <a:rPr lang="en-US" sz="4800" spc="300" dirty="0">
                <a:latin typeface="Avenir Next" panose="020B0503020202020204" pitchFamily="34" charset="0"/>
              </a:rPr>
              <a:t>A HISTÓRIA DE </a:t>
            </a:r>
            <a:r>
              <a:rPr lang="en-US" sz="4800" b="1" spc="300" dirty="0">
                <a:solidFill>
                  <a:srgbClr val="002060"/>
                </a:solidFill>
                <a:latin typeface="Avenir Next" panose="020B0503020202020204" pitchFamily="34" charset="0"/>
              </a:rPr>
              <a:t>MARIA</a:t>
            </a:r>
            <a:br>
              <a:rPr lang="en-US" sz="4800" spc="300" dirty="0">
                <a:latin typeface="Avenir Next" panose="020B0503020202020204" pitchFamily="34" charset="0"/>
              </a:rPr>
            </a:br>
            <a:endParaRPr lang="en-US" sz="4800" spc="300" dirty="0">
              <a:latin typeface="Avenir Next" panose="020B0503020202020204" pitchFamily="34" charset="0"/>
            </a:endParaRPr>
          </a:p>
        </p:txBody>
      </p:sp>
    </p:spTree>
    <p:extLst>
      <p:ext uri="{BB962C8B-B14F-4D97-AF65-F5344CB8AC3E}">
        <p14:creationId xmlns:p14="http://schemas.microsoft.com/office/powerpoint/2010/main" val="4292553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A66D22-8CB4-EF4C-9ABB-9FD96E60A52E}"/>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0ADFF640-304B-A64D-B094-A89AB40804C1}"/>
              </a:ext>
            </a:extLst>
          </p:cNvPr>
          <p:cNvSpPr>
            <a:spLocks noGrp="1"/>
          </p:cNvSpPr>
          <p:nvPr>
            <p:ph type="title"/>
          </p:nvPr>
        </p:nvSpPr>
        <p:spPr>
          <a:xfrm>
            <a:off x="128514" y="1798147"/>
            <a:ext cx="10515600" cy="1325563"/>
          </a:xfrm>
        </p:spPr>
        <p:txBody>
          <a:bodyPr>
            <a:normAutofit fontScale="90000"/>
          </a:bodyPr>
          <a:lstStyle/>
          <a:p>
            <a:pPr algn="ctr"/>
            <a:r>
              <a:rPr lang="en-US" dirty="0">
                <a:latin typeface="Avenir Next" panose="020B0503020202020204" pitchFamily="34" charset="0"/>
              </a:rPr>
              <a:t>QUAIS SÃO OS EFEITOS DO</a:t>
            </a:r>
            <a:br>
              <a:rPr lang="en-US" dirty="0">
                <a:latin typeface="Avenir Next" panose="020B0503020202020204" pitchFamily="34" charset="0"/>
              </a:rPr>
            </a:br>
            <a:r>
              <a:rPr lang="en-US" b="1" dirty="0">
                <a:solidFill>
                  <a:srgbClr val="002060"/>
                </a:solidFill>
                <a:latin typeface="Avenir Next" panose="020B0503020202020204" pitchFamily="34" charset="0"/>
              </a:rPr>
              <a:t>ABUSO EMOCIONAL?</a:t>
            </a:r>
            <a:br>
              <a:rPr lang="en-US" b="1" dirty="0">
                <a:solidFill>
                  <a:srgbClr val="002060"/>
                </a:solidFill>
                <a:latin typeface="Avenir Next" panose="020B0503020202020204" pitchFamily="34" charset="0"/>
              </a:rPr>
            </a:br>
            <a:endParaRPr lang="en-US" b="1"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28ED8EC3-B5A2-774D-9509-F9607362F17E}"/>
              </a:ext>
            </a:extLst>
          </p:cNvPr>
          <p:cNvSpPr>
            <a:spLocks noGrp="1"/>
          </p:cNvSpPr>
          <p:nvPr>
            <p:ph idx="1"/>
          </p:nvPr>
        </p:nvSpPr>
        <p:spPr>
          <a:xfrm>
            <a:off x="1624080" y="3289106"/>
            <a:ext cx="7629099" cy="2402006"/>
          </a:xfrm>
        </p:spPr>
        <p:txBody>
          <a:bodyPr/>
          <a:lstStyle/>
          <a:p>
            <a:pPr marL="0" indent="0" algn="ctr">
              <a:lnSpc>
                <a:spcPct val="100000"/>
              </a:lnSpc>
              <a:buNone/>
            </a:pPr>
            <a:r>
              <a:rPr lang="pt-PT" dirty="0"/>
              <a:t>Ficar num relacionamento emocional ou verbalmente abusivo pode ter </a:t>
            </a:r>
            <a:r>
              <a:rPr lang="pt-PT" b="1" dirty="0"/>
              <a:t>efeitos duradouros </a:t>
            </a:r>
            <a:r>
              <a:rPr lang="pt-PT" dirty="0"/>
              <a:t>na sua saúde física e mental, levando à dor crónica, depressão ou ansiedade.</a:t>
            </a:r>
          </a:p>
          <a:p>
            <a:pPr marL="0" indent="0" algn="ctr">
              <a:lnSpc>
                <a:spcPct val="100000"/>
              </a:lnSpc>
              <a:buNone/>
            </a:pPr>
            <a:endParaRPr lang="en-US" dirty="0"/>
          </a:p>
        </p:txBody>
      </p:sp>
    </p:spTree>
    <p:extLst>
      <p:ext uri="{BB962C8B-B14F-4D97-AF65-F5344CB8AC3E}">
        <p14:creationId xmlns:p14="http://schemas.microsoft.com/office/powerpoint/2010/main" val="145994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2AFC-385F-D14F-AF0D-769740DB26B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853405D8-3876-6C4C-92D8-45DABD78ABC2}"/>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2F979ED8-7024-494C-9A91-8598E082ACA4}"/>
              </a:ext>
            </a:extLst>
          </p:cNvPr>
          <p:cNvSpPr>
            <a:spLocks noGrp="1"/>
          </p:cNvSpPr>
          <p:nvPr>
            <p:ph idx="1"/>
          </p:nvPr>
        </p:nvSpPr>
        <p:spPr>
          <a:xfrm>
            <a:off x="701720" y="1757384"/>
            <a:ext cx="9725170" cy="4848131"/>
          </a:xfrm>
        </p:spPr>
        <p:txBody>
          <a:bodyPr>
            <a:normAutofit lnSpcReduction="10000"/>
          </a:bodyPr>
          <a:lstStyle/>
          <a:p>
            <a:pPr lvl="0">
              <a:lnSpc>
                <a:spcPct val="100000"/>
              </a:lnSpc>
            </a:pPr>
            <a:r>
              <a:rPr lang="pt-PT" b="1" dirty="0">
                <a:solidFill>
                  <a:srgbClr val="002060"/>
                </a:solidFill>
              </a:rPr>
              <a:t>Questionar a memória que tem dos eventos: </a:t>
            </a:r>
            <a:r>
              <a:rPr lang="pt-PT" dirty="0">
                <a:solidFill>
                  <a:srgbClr val="002060"/>
                </a:solidFill>
              </a:rPr>
              <a:t>“Aquilo aconteceu mesmo?” (manipulação)</a:t>
            </a:r>
          </a:p>
          <a:p>
            <a:pPr lvl="0">
              <a:lnSpc>
                <a:spcPct val="100000"/>
              </a:lnSpc>
            </a:pPr>
            <a:r>
              <a:rPr lang="pt-PT" b="1" dirty="0">
                <a:solidFill>
                  <a:srgbClr val="002060"/>
                </a:solidFill>
              </a:rPr>
              <a:t>Mudar o seu comportamento </a:t>
            </a:r>
            <a:r>
              <a:rPr lang="pt-PT" dirty="0">
                <a:solidFill>
                  <a:srgbClr val="002060"/>
                </a:solidFill>
              </a:rPr>
              <a:t>por medo de aborrecer o seu companheiro ou agir de forma mais agressiva ou mais passive do que o normal.</a:t>
            </a:r>
          </a:p>
          <a:p>
            <a:pPr lvl="0">
              <a:lnSpc>
                <a:spcPct val="100000"/>
              </a:lnSpc>
            </a:pPr>
            <a:r>
              <a:rPr lang="pt-PT" b="1" dirty="0">
                <a:solidFill>
                  <a:srgbClr val="002060"/>
                </a:solidFill>
              </a:rPr>
              <a:t>Sentir vergonha ou culpa.</a:t>
            </a:r>
          </a:p>
          <a:p>
            <a:pPr lvl="0">
              <a:lnSpc>
                <a:spcPct val="100000"/>
              </a:lnSpc>
            </a:pPr>
            <a:r>
              <a:rPr lang="pt-PT" b="1" dirty="0">
                <a:solidFill>
                  <a:srgbClr val="002060"/>
                </a:solidFill>
              </a:rPr>
              <a:t>Sentir medo constantemente </a:t>
            </a:r>
            <a:r>
              <a:rPr lang="pt-PT" dirty="0">
                <a:solidFill>
                  <a:srgbClr val="002060"/>
                </a:solidFill>
              </a:rPr>
              <a:t>de perturbar o seu parceiro</a:t>
            </a:r>
            <a:r>
              <a:rPr lang="pt-PT" b="1" dirty="0">
                <a:solidFill>
                  <a:srgbClr val="002060"/>
                </a:solidFill>
              </a:rPr>
              <a:t>.</a:t>
            </a:r>
          </a:p>
          <a:p>
            <a:pPr lvl="0">
              <a:lnSpc>
                <a:spcPct val="100000"/>
              </a:lnSpc>
            </a:pPr>
            <a:r>
              <a:rPr lang="pt-PT" b="1" dirty="0">
                <a:solidFill>
                  <a:srgbClr val="002060"/>
                </a:solidFill>
              </a:rPr>
              <a:t>Sentir-se sem poder e sem esperança.</a:t>
            </a:r>
          </a:p>
          <a:p>
            <a:pPr lvl="0">
              <a:lnSpc>
                <a:spcPct val="100000"/>
              </a:lnSpc>
            </a:pPr>
            <a:r>
              <a:rPr lang="pt-PT" b="1" dirty="0">
                <a:solidFill>
                  <a:srgbClr val="002060"/>
                </a:solidFill>
              </a:rPr>
              <a:t>Sentir-se manipulada, usada e controlada.</a:t>
            </a:r>
          </a:p>
          <a:p>
            <a:pPr lvl="0">
              <a:lnSpc>
                <a:spcPct val="100000"/>
              </a:lnSpc>
            </a:pPr>
            <a:r>
              <a:rPr lang="pt-PT" b="1" dirty="0">
                <a:solidFill>
                  <a:srgbClr val="002060"/>
                </a:solidFill>
              </a:rPr>
              <a:t>Sentir-se indesejada.</a:t>
            </a:r>
          </a:p>
          <a:p>
            <a:pPr>
              <a:lnSpc>
                <a:spcPct val="100000"/>
              </a:lnSpc>
            </a:pPr>
            <a:endParaRPr lang="en-US" dirty="0"/>
          </a:p>
        </p:txBody>
      </p:sp>
      <p:sp>
        <p:nvSpPr>
          <p:cNvPr id="6" name="TextBox 5">
            <a:extLst>
              <a:ext uri="{FF2B5EF4-FFF2-40B4-BE49-F238E27FC236}">
                <a16:creationId xmlns:a16="http://schemas.microsoft.com/office/drawing/2014/main" id="{0920EDA8-3D84-F844-9E0A-D6F863B850DC}"/>
              </a:ext>
            </a:extLst>
          </p:cNvPr>
          <p:cNvSpPr txBox="1"/>
          <p:nvPr/>
        </p:nvSpPr>
        <p:spPr>
          <a:xfrm>
            <a:off x="412315" y="1388052"/>
            <a:ext cx="8355904" cy="461665"/>
          </a:xfrm>
          <a:prstGeom prst="rect">
            <a:avLst/>
          </a:prstGeom>
          <a:noFill/>
        </p:spPr>
        <p:txBody>
          <a:bodyPr wrap="square" rtlCol="0">
            <a:spAutoFit/>
          </a:bodyPr>
          <a:lstStyle/>
          <a:p>
            <a:r>
              <a:rPr lang="en-US" sz="2400" dirty="0" err="1"/>
              <a:t>Também</a:t>
            </a:r>
            <a:r>
              <a:rPr lang="en-US" sz="2400" dirty="0"/>
              <a:t> </a:t>
            </a:r>
            <a:r>
              <a:rPr lang="en-US" sz="2400" dirty="0" err="1"/>
              <a:t>pode</a:t>
            </a:r>
            <a:r>
              <a:rPr lang="en-US" sz="2400" dirty="0"/>
              <a:t>:</a:t>
            </a:r>
          </a:p>
        </p:txBody>
      </p:sp>
    </p:spTree>
    <p:extLst>
      <p:ext uri="{BB962C8B-B14F-4D97-AF65-F5344CB8AC3E}">
        <p14:creationId xmlns:p14="http://schemas.microsoft.com/office/powerpoint/2010/main" val="1633931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F31525-FBEA-6C4B-A925-A40C5A366B55}"/>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EB34678D-DE6C-8B48-A562-65C0F653DD9E}"/>
              </a:ext>
            </a:extLst>
          </p:cNvPr>
          <p:cNvSpPr>
            <a:spLocks noGrp="1"/>
          </p:cNvSpPr>
          <p:nvPr>
            <p:ph type="title"/>
          </p:nvPr>
        </p:nvSpPr>
        <p:spPr>
          <a:xfrm>
            <a:off x="1329521" y="1429655"/>
            <a:ext cx="8469573" cy="1325563"/>
          </a:xfrm>
        </p:spPr>
        <p:txBody>
          <a:bodyPr>
            <a:normAutofit fontScale="90000"/>
          </a:bodyPr>
          <a:lstStyle/>
          <a:p>
            <a:pPr algn="ctr">
              <a:lnSpc>
                <a:spcPct val="100000"/>
              </a:lnSpc>
            </a:pPr>
            <a:br>
              <a:rPr lang="en-US" dirty="0">
                <a:latin typeface="Avenir Next" panose="020B0503020202020204" pitchFamily="34" charset="0"/>
              </a:rPr>
            </a:br>
            <a:r>
              <a:rPr lang="en-US" dirty="0">
                <a:latin typeface="Avenir Next" panose="020B0503020202020204" pitchFamily="34" charset="0"/>
              </a:rPr>
              <a:t>O QUE É UMA AUTO-AVALIAÇÃO DO</a:t>
            </a:r>
            <a:br>
              <a:rPr lang="en-US" dirty="0">
                <a:latin typeface="Avenir Next" panose="020B0503020202020204" pitchFamily="34" charset="0"/>
              </a:rPr>
            </a:br>
            <a:r>
              <a:rPr lang="en-US" b="1" dirty="0">
                <a:solidFill>
                  <a:srgbClr val="002060"/>
                </a:solidFill>
                <a:latin typeface="Avenir Next" panose="020B0503020202020204" pitchFamily="34" charset="0"/>
              </a:rPr>
              <a:t>ABUSO EMOCIONAL?</a:t>
            </a:r>
            <a:br>
              <a:rPr lang="en-US" b="1" dirty="0">
                <a:solidFill>
                  <a:srgbClr val="002060"/>
                </a:solidFill>
                <a:latin typeface="Avenir Next" panose="020B0503020202020204" pitchFamily="34" charset="0"/>
              </a:rPr>
            </a:br>
            <a:endParaRPr lang="en-US" b="1"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BE708B46-8AB1-1C43-883C-B6A26408AD28}"/>
              </a:ext>
            </a:extLst>
          </p:cNvPr>
          <p:cNvSpPr>
            <a:spLocks noGrp="1"/>
          </p:cNvSpPr>
          <p:nvPr>
            <p:ph idx="1"/>
          </p:nvPr>
        </p:nvSpPr>
        <p:spPr>
          <a:xfrm>
            <a:off x="1861789" y="3244999"/>
            <a:ext cx="7091149" cy="2623545"/>
          </a:xfrm>
        </p:spPr>
        <p:txBody>
          <a:bodyPr/>
          <a:lstStyle/>
          <a:p>
            <a:pPr marL="0" indent="0" algn="ctr">
              <a:lnSpc>
                <a:spcPct val="100000"/>
              </a:lnSpc>
              <a:buNone/>
            </a:pPr>
            <a:r>
              <a:rPr lang="pt-PT" b="1" dirty="0">
                <a:solidFill>
                  <a:srgbClr val="002060"/>
                </a:solidFill>
              </a:rPr>
              <a:t>Considere estas questões. </a:t>
            </a:r>
          </a:p>
          <a:p>
            <a:pPr marL="0" indent="0" algn="ctr">
              <a:lnSpc>
                <a:spcPct val="100000"/>
              </a:lnSpc>
              <a:buNone/>
            </a:pPr>
            <a:r>
              <a:rPr lang="pt-PT" dirty="0"/>
              <a:t>O seu parceiro pode ter-se comportado como se estas coisas fossem aceitáveis, ainda que obviamente não sejam.</a:t>
            </a:r>
            <a:endParaRPr lang="en-US" dirty="0"/>
          </a:p>
        </p:txBody>
      </p:sp>
    </p:spTree>
    <p:extLst>
      <p:ext uri="{BB962C8B-B14F-4D97-AF65-F5344CB8AC3E}">
        <p14:creationId xmlns:p14="http://schemas.microsoft.com/office/powerpoint/2010/main" val="3126722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754B9-EEB4-274D-8056-3F8BEFD85619}"/>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435F2982-16F8-9542-B956-0A08F84D1C3E}"/>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AC56BE43-9653-6B40-B69D-7A482ED9C0FF}"/>
              </a:ext>
            </a:extLst>
          </p:cNvPr>
          <p:cNvSpPr>
            <a:spLocks noGrp="1"/>
          </p:cNvSpPr>
          <p:nvPr>
            <p:ph idx="1"/>
          </p:nvPr>
        </p:nvSpPr>
        <p:spPr>
          <a:xfrm>
            <a:off x="633483" y="1880217"/>
            <a:ext cx="9288439" cy="4351338"/>
          </a:xfrm>
        </p:spPr>
        <p:txBody>
          <a:bodyPr/>
          <a:lstStyle/>
          <a:p>
            <a:pPr marL="514350" lvl="0" indent="-514350">
              <a:buFont typeface="+mj-lt"/>
              <a:buAutoNum type="arabicPeriod"/>
            </a:pPr>
            <a:r>
              <a:rPr lang="pt-PT" dirty="0"/>
              <a:t>Sente que não pode falar com o seu parceiro sobre o que a incomoda?</a:t>
            </a:r>
          </a:p>
          <a:p>
            <a:pPr marL="514350" lvl="0" indent="-514350">
              <a:buFont typeface="+mj-lt"/>
              <a:buAutoNum type="arabicPeriod"/>
            </a:pPr>
            <a:r>
              <a:rPr lang="pt-PT" dirty="0"/>
              <a:t>O seu parceiro critica-a frequentemente, humilha-a, ou mina a sua autoestima?</a:t>
            </a:r>
          </a:p>
          <a:p>
            <a:pPr marL="514350" lvl="0" indent="-514350">
              <a:buFont typeface="+mj-lt"/>
              <a:buAutoNum type="arabicPeriod"/>
            </a:pPr>
            <a:r>
              <a:rPr lang="pt-PT" dirty="0"/>
              <a:t>O seu parceiro ridiculariza-a por se expressar?</a:t>
            </a:r>
          </a:p>
          <a:p>
            <a:pPr marL="514350" lvl="0" indent="-514350">
              <a:buFont typeface="+mj-lt"/>
              <a:buAutoNum type="arabicPeriod"/>
            </a:pPr>
            <a:r>
              <a:rPr lang="pt-PT" dirty="0"/>
              <a:t>O seu parceiro tenta isolá-la de amigos, família ou grupos?</a:t>
            </a:r>
          </a:p>
          <a:p>
            <a:pPr marL="514350" lvl="0" indent="-514350">
              <a:buFont typeface="+mj-lt"/>
              <a:buAutoNum type="arabicPeriod"/>
            </a:pPr>
            <a:r>
              <a:rPr lang="pt-PT" dirty="0"/>
              <a:t>O seu parceiro limita o seu acesso ao trabalho ou a recursos materiais? </a:t>
            </a:r>
          </a:p>
          <a:p>
            <a:endParaRPr lang="en-US" dirty="0"/>
          </a:p>
        </p:txBody>
      </p:sp>
    </p:spTree>
    <p:extLst>
      <p:ext uri="{BB962C8B-B14F-4D97-AF65-F5344CB8AC3E}">
        <p14:creationId xmlns:p14="http://schemas.microsoft.com/office/powerpoint/2010/main" val="1950252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BA231-4DF0-D042-A583-C01093CE2CFC}"/>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0E34C7E9-0135-6F4B-8AE1-701E5AB9F92B}"/>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D6D24F89-7EAF-E843-90E6-E882A91E7C31}"/>
              </a:ext>
            </a:extLst>
          </p:cNvPr>
          <p:cNvSpPr>
            <a:spLocks noGrp="1"/>
          </p:cNvSpPr>
          <p:nvPr>
            <p:ph idx="1"/>
          </p:nvPr>
        </p:nvSpPr>
        <p:spPr>
          <a:xfrm>
            <a:off x="688072" y="1825625"/>
            <a:ext cx="8646994" cy="4351338"/>
          </a:xfrm>
        </p:spPr>
        <p:txBody>
          <a:bodyPr/>
          <a:lstStyle/>
          <a:p>
            <a:pPr marL="514350" lvl="0" indent="-514350">
              <a:buFont typeface="+mj-lt"/>
              <a:buAutoNum type="arabicPeriod" startAt="6"/>
            </a:pPr>
            <a:r>
              <a:rPr lang="pt-PT" dirty="0"/>
              <a:t>O seu parceiro já alguma vez a roubou? Ou contraiu dívidas em seu nome? </a:t>
            </a:r>
          </a:p>
          <a:p>
            <a:pPr marL="514350" lvl="0" indent="-514350">
              <a:buFont typeface="+mj-lt"/>
              <a:buAutoNum type="arabicPeriod" startAt="6"/>
            </a:pPr>
            <a:r>
              <a:rPr lang="pt-PT" dirty="0"/>
              <a:t>O seu relacionamento varia entre um grande afastamento emocional e em estarem muito próximos? </a:t>
            </a:r>
          </a:p>
          <a:p>
            <a:pPr marL="514350" lvl="0" indent="-514350">
              <a:buFont typeface="+mj-lt"/>
              <a:buAutoNum type="arabicPeriod" startAt="6"/>
            </a:pPr>
            <a:r>
              <a:rPr lang="pt-PT" dirty="0"/>
              <a:t>Por vezes sente-se encurralada na relação?</a:t>
            </a:r>
          </a:p>
          <a:p>
            <a:pPr marL="514350" lvl="0" indent="-514350">
              <a:buFont typeface="+mj-lt"/>
              <a:buAutoNum type="arabicPeriod" startAt="6"/>
            </a:pPr>
            <a:r>
              <a:rPr lang="pt-PT" dirty="0"/>
              <a:t>O seu parceiro alguma vez destruiu ou deitou for a coisas que lhe pertenciam?</a:t>
            </a:r>
          </a:p>
          <a:p>
            <a:pPr marL="514350" lvl="0" indent="-514350">
              <a:buFont typeface="+mj-lt"/>
              <a:buAutoNum type="arabicPeriod" startAt="6"/>
            </a:pPr>
            <a:r>
              <a:rPr lang="pt-PT" dirty="0"/>
              <a:t>Tem medo do seu parceiro?</a:t>
            </a:r>
          </a:p>
          <a:p>
            <a:pPr marL="514350" indent="-514350">
              <a:buFont typeface="+mj-lt"/>
              <a:buAutoNum type="arabicPeriod" startAt="6"/>
            </a:pPr>
            <a:endParaRPr lang="en-US" dirty="0"/>
          </a:p>
        </p:txBody>
      </p:sp>
    </p:spTree>
    <p:extLst>
      <p:ext uri="{BB962C8B-B14F-4D97-AF65-F5344CB8AC3E}">
        <p14:creationId xmlns:p14="http://schemas.microsoft.com/office/powerpoint/2010/main" val="3130370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73A7DD-8655-4140-8C3D-8D9F85F89306}"/>
              </a:ext>
            </a:extLst>
          </p:cNvPr>
          <p:cNvPicPr>
            <a:picLocks noChangeAspect="1"/>
          </p:cNvPicPr>
          <p:nvPr/>
        </p:nvPicPr>
        <p:blipFill rotWithShape="1">
          <a:blip r:embed="rId3"/>
          <a:srcRect t="16317"/>
          <a:stretch/>
        </p:blipFill>
        <p:spPr>
          <a:xfrm>
            <a:off x="0" y="7488"/>
            <a:ext cx="12192000" cy="6850512"/>
          </a:xfrm>
          <a:prstGeom prst="rect">
            <a:avLst/>
          </a:prstGeom>
        </p:spPr>
      </p:pic>
      <p:sp>
        <p:nvSpPr>
          <p:cNvPr id="2" name="Title 1">
            <a:extLst>
              <a:ext uri="{FF2B5EF4-FFF2-40B4-BE49-F238E27FC236}">
                <a16:creationId xmlns:a16="http://schemas.microsoft.com/office/drawing/2014/main" id="{A1ACF4DE-162C-8740-9D38-45B218B6BCA8}"/>
              </a:ext>
            </a:extLst>
          </p:cNvPr>
          <p:cNvSpPr>
            <a:spLocks noGrp="1"/>
          </p:cNvSpPr>
          <p:nvPr>
            <p:ph type="title"/>
          </p:nvPr>
        </p:nvSpPr>
        <p:spPr>
          <a:xfrm>
            <a:off x="1912368" y="2959331"/>
            <a:ext cx="7765577" cy="1737929"/>
          </a:xfrm>
        </p:spPr>
        <p:txBody>
          <a:bodyPr>
            <a:normAutofit fontScale="90000"/>
          </a:bodyPr>
          <a:lstStyle/>
          <a:p>
            <a:pPr algn="ctr">
              <a:lnSpc>
                <a:spcPct val="100000"/>
              </a:lnSpc>
            </a:pPr>
            <a:r>
              <a:rPr lang="en-US" dirty="0">
                <a:latin typeface="Avenir Next" panose="020B0503020202020204" pitchFamily="34" charset="0"/>
              </a:rPr>
              <a:t>COMO DEVEM </a:t>
            </a:r>
            <a:r>
              <a:rPr lang="en-US" b="1" dirty="0">
                <a:solidFill>
                  <a:srgbClr val="002060"/>
                </a:solidFill>
                <a:latin typeface="Avenir Next" panose="020B0503020202020204" pitchFamily="34" charset="0"/>
              </a:rPr>
              <a:t>OS CRISTÃOS </a:t>
            </a:r>
            <a:r>
              <a:rPr lang="pt-PT" dirty="0">
                <a:latin typeface="Avenir Next" panose="020B0503020202020204" pitchFamily="34" charset="0"/>
              </a:rPr>
              <a:t>REAGIR EM RELAÇÃO A UM AMIGO QUE ESTÁ A SER ABUSADO</a:t>
            </a:r>
            <a:r>
              <a:rPr lang="en-US" dirty="0">
                <a:latin typeface="Avenir Next" panose="020B0503020202020204" pitchFamily="34" charset="0"/>
              </a:rPr>
              <a:t>?</a:t>
            </a:r>
            <a:br>
              <a:rPr lang="en-US" dirty="0">
                <a:latin typeface="Avenir Next" panose="020B0503020202020204" pitchFamily="34" charset="0"/>
              </a:rPr>
            </a:br>
            <a:endParaRPr lang="en-US" dirty="0">
              <a:latin typeface="Avenir Next" panose="020B0503020202020204" pitchFamily="34" charset="0"/>
            </a:endParaRPr>
          </a:p>
        </p:txBody>
      </p:sp>
    </p:spTree>
    <p:extLst>
      <p:ext uri="{BB962C8B-B14F-4D97-AF65-F5344CB8AC3E}">
        <p14:creationId xmlns:p14="http://schemas.microsoft.com/office/powerpoint/2010/main" val="3574570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472B5F-B743-144B-91CF-C3703A7F702D}"/>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4364C5BC-1FD4-B147-AD8A-E1AFA726992D}"/>
              </a:ext>
            </a:extLst>
          </p:cNvPr>
          <p:cNvSpPr>
            <a:spLocks noGrp="1"/>
          </p:cNvSpPr>
          <p:nvPr>
            <p:ph type="title"/>
          </p:nvPr>
        </p:nvSpPr>
        <p:spPr>
          <a:xfrm>
            <a:off x="729018" y="1743551"/>
            <a:ext cx="9192902" cy="1325563"/>
          </a:xfrm>
        </p:spPr>
        <p:txBody>
          <a:bodyPr>
            <a:noAutofit/>
          </a:bodyPr>
          <a:lstStyle/>
          <a:p>
            <a:pPr algn="ctr">
              <a:lnSpc>
                <a:spcPct val="100000"/>
              </a:lnSpc>
            </a:pPr>
            <a:r>
              <a:rPr lang="pt-PT" sz="3600" b="1" dirty="0">
                <a:solidFill>
                  <a:srgbClr val="002060"/>
                </a:solidFill>
                <a:latin typeface="Avenir Next" panose="020B0503020202020204" pitchFamily="34" charset="0"/>
              </a:rPr>
              <a:t>DIRETRIZES GERAIS </a:t>
            </a:r>
            <a:r>
              <a:rPr lang="pt-PT" sz="3600" dirty="0">
                <a:latin typeface="Avenir Next" panose="020B0503020202020204" pitchFamily="34" charset="0"/>
              </a:rPr>
              <a:t>PARA LIDAR COM ESTE TIPO DE SITUAÇÃO</a:t>
            </a:r>
            <a:r>
              <a:rPr lang="en-US" sz="3600" dirty="0">
                <a:latin typeface="Avenir Next" panose="020B0503020202020204" pitchFamily="34" charset="0"/>
              </a:rPr>
              <a:t>: </a:t>
            </a:r>
            <a:br>
              <a:rPr lang="en-US" sz="3600" dirty="0">
                <a:latin typeface="Avenir Next" panose="020B0503020202020204" pitchFamily="34" charset="0"/>
              </a:rPr>
            </a:b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F3360465-D96D-9C48-BE99-264AF6B48F4B}"/>
              </a:ext>
            </a:extLst>
          </p:cNvPr>
          <p:cNvSpPr>
            <a:spLocks noGrp="1"/>
          </p:cNvSpPr>
          <p:nvPr>
            <p:ph idx="1"/>
          </p:nvPr>
        </p:nvSpPr>
        <p:spPr>
          <a:xfrm>
            <a:off x="1206691" y="2985690"/>
            <a:ext cx="7950958" cy="3387820"/>
          </a:xfrm>
        </p:spPr>
        <p:txBody>
          <a:bodyPr>
            <a:normAutofit lnSpcReduction="10000"/>
          </a:bodyPr>
          <a:lstStyle/>
          <a:p>
            <a:pPr>
              <a:lnSpc>
                <a:spcPct val="100000"/>
              </a:lnSpc>
            </a:pPr>
            <a:r>
              <a:rPr lang="pt-PT" dirty="0"/>
              <a:t>Reconheça a dor dela/dele como sendo, de facto, real. </a:t>
            </a:r>
          </a:p>
          <a:p>
            <a:pPr>
              <a:lnSpc>
                <a:spcPct val="100000"/>
              </a:lnSpc>
            </a:pPr>
            <a:r>
              <a:rPr lang="pt-PT" dirty="0"/>
              <a:t>Faça perguntas suaves. </a:t>
            </a:r>
          </a:p>
          <a:p>
            <a:pPr>
              <a:lnSpc>
                <a:spcPct val="100000"/>
              </a:lnSpc>
            </a:pPr>
            <a:r>
              <a:rPr lang="pt-PT" dirty="0"/>
              <a:t>Tenha cuidado para não atribuir culpas. </a:t>
            </a:r>
          </a:p>
          <a:p>
            <a:pPr>
              <a:lnSpc>
                <a:spcPct val="100000"/>
              </a:lnSpc>
            </a:pPr>
            <a:r>
              <a:rPr lang="pt-PT" dirty="0"/>
              <a:t>Não deem ordens imperativas ao vosso amigo para simplesmente fazer mais alguma coisa.  </a:t>
            </a:r>
          </a:p>
          <a:p>
            <a:pPr>
              <a:lnSpc>
                <a:spcPct val="100000"/>
              </a:lnSpc>
            </a:pPr>
            <a:r>
              <a:rPr lang="pt-PT" dirty="0"/>
              <a:t>Não tente ajudá-la/lo sozinha. </a:t>
            </a:r>
            <a:endParaRPr lang="en-US" dirty="0"/>
          </a:p>
        </p:txBody>
      </p:sp>
    </p:spTree>
    <p:extLst>
      <p:ext uri="{BB962C8B-B14F-4D97-AF65-F5344CB8AC3E}">
        <p14:creationId xmlns:p14="http://schemas.microsoft.com/office/powerpoint/2010/main" val="3758676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97C9DE-54B7-D449-B720-87034099E24F}"/>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3" name="Content Placeholder 2">
            <a:extLst>
              <a:ext uri="{FF2B5EF4-FFF2-40B4-BE49-F238E27FC236}">
                <a16:creationId xmlns:a16="http://schemas.microsoft.com/office/drawing/2014/main" id="{D12BB1A6-95BF-9D4A-B349-97A93AC26EE8}"/>
              </a:ext>
            </a:extLst>
          </p:cNvPr>
          <p:cNvSpPr>
            <a:spLocks noGrp="1"/>
          </p:cNvSpPr>
          <p:nvPr>
            <p:ph idx="1"/>
          </p:nvPr>
        </p:nvSpPr>
        <p:spPr>
          <a:xfrm>
            <a:off x="947384" y="2385186"/>
            <a:ext cx="10515600" cy="3701718"/>
          </a:xfrm>
        </p:spPr>
        <p:txBody>
          <a:bodyPr>
            <a:normAutofit/>
          </a:bodyPr>
          <a:lstStyle/>
          <a:p>
            <a:pPr lvl="0">
              <a:lnSpc>
                <a:spcPct val="100000"/>
              </a:lnSpc>
            </a:pPr>
            <a:r>
              <a:rPr lang="pt-PT" dirty="0"/>
              <a:t>Ofereça-se para ir a reuniões ou consultas. </a:t>
            </a:r>
          </a:p>
          <a:p>
            <a:pPr lvl="0">
              <a:lnSpc>
                <a:spcPct val="100000"/>
              </a:lnSpc>
            </a:pPr>
            <a:r>
              <a:rPr lang="pt-PT" dirty="0"/>
              <a:t>Não aconselhe decisões precipitadas. </a:t>
            </a:r>
          </a:p>
          <a:p>
            <a:pPr lvl="0">
              <a:lnSpc>
                <a:spcPct val="100000"/>
              </a:lnSpc>
            </a:pPr>
            <a:r>
              <a:rPr lang="pt-PT" dirty="0"/>
              <a:t>Vá sabendo da sua amiga. </a:t>
            </a:r>
          </a:p>
          <a:p>
            <a:pPr lvl="0">
              <a:lnSpc>
                <a:spcPct val="100000"/>
              </a:lnSpc>
            </a:pPr>
            <a:r>
              <a:rPr lang="pt-PT" dirty="0"/>
              <a:t>Direcione a sua amiga para as Escrituras. </a:t>
            </a:r>
          </a:p>
          <a:p>
            <a:pPr lvl="0">
              <a:lnSpc>
                <a:spcPct val="100000"/>
              </a:lnSpc>
            </a:pPr>
            <a:r>
              <a:rPr lang="pt-PT" dirty="0"/>
              <a:t>Ore. </a:t>
            </a:r>
            <a:endParaRPr lang="en-US" dirty="0"/>
          </a:p>
        </p:txBody>
      </p:sp>
    </p:spTree>
    <p:extLst>
      <p:ext uri="{BB962C8B-B14F-4D97-AF65-F5344CB8AC3E}">
        <p14:creationId xmlns:p14="http://schemas.microsoft.com/office/powerpoint/2010/main" val="1399963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EFCECE-4B46-0E4A-9A97-6ECC271AD30B}"/>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E16C12C7-2E57-DF4A-AE6C-7A0CA2E7E07F}"/>
              </a:ext>
            </a:extLst>
          </p:cNvPr>
          <p:cNvSpPr>
            <a:spLocks noGrp="1"/>
          </p:cNvSpPr>
          <p:nvPr>
            <p:ph type="title"/>
          </p:nvPr>
        </p:nvSpPr>
        <p:spPr>
          <a:xfrm>
            <a:off x="319581" y="692673"/>
            <a:ext cx="10515600" cy="1325563"/>
          </a:xfrm>
        </p:spPr>
        <p:txBody>
          <a:bodyPr>
            <a:normAutofit/>
          </a:bodyPr>
          <a:lstStyle/>
          <a:p>
            <a:pPr algn="ctr"/>
            <a:r>
              <a:rPr lang="en-US" sz="4000" dirty="0">
                <a:latin typeface="Avenir Next" panose="020B0503020202020204" pitchFamily="34" charset="0"/>
              </a:rPr>
              <a:t>QUESTÕES </a:t>
            </a:r>
            <a:r>
              <a:rPr lang="en-US" sz="4000" b="1" dirty="0">
                <a:solidFill>
                  <a:srgbClr val="002060"/>
                </a:solidFill>
                <a:latin typeface="Avenir Next" panose="020B0503020202020204" pitchFamily="34" charset="0"/>
              </a:rPr>
              <a:t>FINAIS</a:t>
            </a:r>
            <a:br>
              <a:rPr lang="en-US" sz="4000" dirty="0">
                <a:latin typeface="Avenir Next" panose="020B0503020202020204" pitchFamily="34" charset="0"/>
              </a:rPr>
            </a:br>
            <a:endParaRPr lang="en-US" sz="40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845FE5E8-6495-664F-8906-DB56E27D0276}"/>
              </a:ext>
            </a:extLst>
          </p:cNvPr>
          <p:cNvSpPr>
            <a:spLocks noGrp="1"/>
          </p:cNvSpPr>
          <p:nvPr>
            <p:ph idx="1"/>
          </p:nvPr>
        </p:nvSpPr>
        <p:spPr>
          <a:xfrm>
            <a:off x="510655" y="1989401"/>
            <a:ext cx="9643283" cy="4351338"/>
          </a:xfrm>
        </p:spPr>
        <p:txBody>
          <a:bodyPr>
            <a:normAutofit/>
          </a:bodyPr>
          <a:lstStyle/>
          <a:p>
            <a:pPr lvl="0" fontAlgn="base"/>
            <a:r>
              <a:rPr lang="pt-PT" b="1" dirty="0">
                <a:solidFill>
                  <a:srgbClr val="002060"/>
                </a:solidFill>
              </a:rPr>
              <a:t>E se for você o abusador (verbal)? </a:t>
            </a:r>
            <a:r>
              <a:rPr lang="pt-PT" dirty="0"/>
              <a:t>É alguém que usou estas técnicas para abusar de outra pessoa? Se sim, está disposto a reconhecer e a buscar ajuda profissional para mudar o seu comportamento? Está disposto a buscar ajuda do Alto? </a:t>
            </a:r>
          </a:p>
          <a:p>
            <a:pPr lvl="0" fontAlgn="base"/>
            <a:endParaRPr lang="pt-PT" b="1" dirty="0">
              <a:solidFill>
                <a:srgbClr val="002060"/>
              </a:solidFill>
            </a:endParaRPr>
          </a:p>
          <a:p>
            <a:pPr lvl="0" fontAlgn="base"/>
            <a:r>
              <a:rPr lang="pt-PT" b="1" dirty="0">
                <a:solidFill>
                  <a:srgbClr val="002060"/>
                </a:solidFill>
              </a:rPr>
              <a:t>E se é o sobrevivente de uma situação de abuso emocional? </a:t>
            </a:r>
            <a:r>
              <a:rPr lang="pt-PT" dirty="0"/>
              <a:t>Está disposta a confrontar o abusador com bondade, mas com firmeza, e a definir limites saudáveis? Está disposta a buscar ajuda profissional? Está disposta a buscar cura e sabedoria de Deus para lidar com esta situação?</a:t>
            </a:r>
          </a:p>
        </p:txBody>
      </p:sp>
    </p:spTree>
    <p:extLst>
      <p:ext uri="{BB962C8B-B14F-4D97-AF65-F5344CB8AC3E}">
        <p14:creationId xmlns:p14="http://schemas.microsoft.com/office/powerpoint/2010/main" val="1156221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A30030-7076-EF4F-95CA-261F0CD6ECF0}"/>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8770537E-5455-624A-90C9-C25BAD363969}"/>
              </a:ext>
            </a:extLst>
          </p:cNvPr>
          <p:cNvSpPr>
            <a:spLocks noGrp="1"/>
          </p:cNvSpPr>
          <p:nvPr>
            <p:ph type="title"/>
          </p:nvPr>
        </p:nvSpPr>
        <p:spPr>
          <a:xfrm>
            <a:off x="0" y="704266"/>
            <a:ext cx="10515600" cy="1325563"/>
          </a:xfrm>
        </p:spPr>
        <p:txBody>
          <a:bodyPr>
            <a:normAutofit/>
          </a:bodyPr>
          <a:lstStyle/>
          <a:p>
            <a:pPr algn="ctr"/>
            <a:r>
              <a:rPr lang="pt-PT" sz="3200" b="1" cap="all" dirty="0">
                <a:solidFill>
                  <a:srgbClr val="002060"/>
                </a:solidFill>
                <a:latin typeface="Avenir Next" panose="020B0503020202020204" pitchFamily="34" charset="0"/>
              </a:rPr>
              <a:t>CONSELHOS DE ELLEN G. WHITE </a:t>
            </a:r>
            <a:r>
              <a:rPr lang="pt-PT" sz="3200" cap="all" dirty="0">
                <a:solidFill>
                  <a:srgbClr val="002060"/>
                </a:solidFill>
                <a:latin typeface="Avenir Next" panose="020B0503020202020204" pitchFamily="34" charset="0"/>
              </a:rPr>
              <a:t>PARA CASAIS EM RELACIONAMENTOS DISFUNCIONAIS </a:t>
            </a:r>
            <a:endParaRPr lang="en-US" sz="3200"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51D69163-BC31-6645-B812-EDA515A4D66C}"/>
              </a:ext>
            </a:extLst>
          </p:cNvPr>
          <p:cNvSpPr>
            <a:spLocks noGrp="1"/>
          </p:cNvSpPr>
          <p:nvPr>
            <p:ph idx="1"/>
          </p:nvPr>
        </p:nvSpPr>
        <p:spPr>
          <a:xfrm>
            <a:off x="863252" y="2568966"/>
            <a:ext cx="8292152" cy="3781730"/>
          </a:xfrm>
        </p:spPr>
        <p:txBody>
          <a:bodyPr>
            <a:normAutofit/>
          </a:bodyPr>
          <a:lstStyle/>
          <a:p>
            <a:pPr marL="0" indent="0" algn="ctr" fontAlgn="base">
              <a:lnSpc>
                <a:spcPct val="100000"/>
              </a:lnSpc>
              <a:buNone/>
            </a:pPr>
            <a:r>
              <a:rPr lang="en-US" b="1" i="1" dirty="0">
                <a:solidFill>
                  <a:srgbClr val="002060"/>
                </a:solidFill>
              </a:rPr>
              <a:t>Lar Adventista,</a:t>
            </a:r>
            <a:r>
              <a:rPr lang="en-US" b="1" dirty="0">
                <a:solidFill>
                  <a:srgbClr val="002060"/>
                </a:solidFill>
              </a:rPr>
              <a:t> p. 107:</a:t>
            </a:r>
          </a:p>
          <a:p>
            <a:pPr marL="0" indent="0" algn="ctr" fontAlgn="base">
              <a:lnSpc>
                <a:spcPct val="100000"/>
              </a:lnSpc>
              <a:buNone/>
            </a:pPr>
            <a:r>
              <a:rPr lang="en-US" dirty="0"/>
              <a:t>“</a:t>
            </a:r>
            <a:r>
              <a:rPr lang="pt-PT" dirty="0"/>
              <a:t>Dê cada um amor, em vez de exigi-lo. Cultive aquilo que tem em si de mais nobre, e esteja pronto a reconhecer as boas qualidades do outro. É um admirável estímulo e satisfação saber alguém que é estimado. A simpatia e o respeito animam na luta em busca da perfeição, e o próprio amor cresce à medida que estimula a propósitos mais nobres. </a:t>
            </a:r>
            <a:endParaRPr lang="en-US" dirty="0"/>
          </a:p>
        </p:txBody>
      </p:sp>
    </p:spTree>
    <p:extLst>
      <p:ext uri="{BB962C8B-B14F-4D97-AF65-F5344CB8AC3E}">
        <p14:creationId xmlns:p14="http://schemas.microsoft.com/office/powerpoint/2010/main" val="2721067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30DB9C-2776-B844-84F2-D0EE2E5D6283}"/>
              </a:ext>
            </a:extLst>
          </p:cNvPr>
          <p:cNvPicPr>
            <a:picLocks noChangeAspect="1"/>
          </p:cNvPicPr>
          <p:nvPr/>
        </p:nvPicPr>
        <p:blipFill rotWithShape="1">
          <a:blip r:embed="rId3"/>
          <a:srcRect t="10362" b="2755"/>
          <a:stretch/>
        </p:blipFill>
        <p:spPr>
          <a:xfrm>
            <a:off x="-1" y="0"/>
            <a:ext cx="12192001" cy="6960358"/>
          </a:xfrm>
          <a:prstGeom prst="rect">
            <a:avLst/>
          </a:prstGeom>
        </p:spPr>
      </p:pic>
      <p:sp>
        <p:nvSpPr>
          <p:cNvPr id="2" name="Title 1">
            <a:extLst>
              <a:ext uri="{FF2B5EF4-FFF2-40B4-BE49-F238E27FC236}">
                <a16:creationId xmlns:a16="http://schemas.microsoft.com/office/drawing/2014/main" id="{05E5D9BB-D9F0-6143-98EF-332682592E78}"/>
              </a:ext>
            </a:extLst>
          </p:cNvPr>
          <p:cNvSpPr>
            <a:spLocks noGrp="1"/>
          </p:cNvSpPr>
          <p:nvPr>
            <p:ph type="title"/>
          </p:nvPr>
        </p:nvSpPr>
        <p:spPr>
          <a:xfrm>
            <a:off x="791571" y="218366"/>
            <a:ext cx="10616821" cy="1349492"/>
          </a:xfrm>
        </p:spPr>
        <p:txBody>
          <a:bodyPr>
            <a:noAutofit/>
          </a:bodyPr>
          <a:lstStyle/>
          <a:p>
            <a:pPr fontAlgn="base"/>
            <a:br>
              <a:rPr lang="en-US" sz="2800" dirty="0">
                <a:latin typeface="Avenir Next" panose="020B0503020202020204" pitchFamily="34" charset="0"/>
              </a:rPr>
            </a:br>
            <a:br>
              <a:rPr lang="en-US" sz="2800" dirty="0">
                <a:latin typeface="Avenir Next" panose="020B0503020202020204" pitchFamily="34" charset="0"/>
              </a:rPr>
            </a:br>
            <a:r>
              <a:rPr lang="en-US" sz="4000" b="1" dirty="0">
                <a:latin typeface="Avenir Next" panose="020B0503020202020204" pitchFamily="34" charset="0"/>
              </a:rPr>
              <a:t>QUESTÕES</a:t>
            </a:r>
            <a:r>
              <a:rPr lang="en-US" sz="4000" dirty="0">
                <a:latin typeface="Avenir Next" panose="020B0503020202020204" pitchFamily="34" charset="0"/>
              </a:rPr>
              <a:t> PARA DEBATE</a:t>
            </a:r>
            <a:br>
              <a:rPr lang="en-US" sz="2800" dirty="0">
                <a:latin typeface="Avenir Next" panose="020B0503020202020204" pitchFamily="34" charset="0"/>
              </a:rPr>
            </a:br>
            <a:endParaRPr lang="en-US" sz="28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5E44FFB0-5A5D-1D4B-AF01-942C536E9823}"/>
              </a:ext>
            </a:extLst>
          </p:cNvPr>
          <p:cNvSpPr>
            <a:spLocks noGrp="1"/>
          </p:cNvSpPr>
          <p:nvPr>
            <p:ph idx="1"/>
          </p:nvPr>
        </p:nvSpPr>
        <p:spPr>
          <a:xfrm>
            <a:off x="729017" y="2439779"/>
            <a:ext cx="8319450" cy="3305933"/>
          </a:xfrm>
        </p:spPr>
        <p:txBody>
          <a:bodyPr>
            <a:normAutofit/>
          </a:bodyPr>
          <a:lstStyle/>
          <a:p>
            <a:pPr fontAlgn="base">
              <a:lnSpc>
                <a:spcPct val="100000"/>
              </a:lnSpc>
            </a:pPr>
            <a:r>
              <a:rPr lang="pt-PT" dirty="0">
                <a:solidFill>
                  <a:srgbClr val="002060"/>
                </a:solidFill>
              </a:rPr>
              <a:t>Que técnicas usam os abusadores emocionais através das suas palavras, indiferença, ações?</a:t>
            </a:r>
          </a:p>
          <a:p>
            <a:pPr fontAlgn="base">
              <a:lnSpc>
                <a:spcPct val="100000"/>
              </a:lnSpc>
            </a:pPr>
            <a:r>
              <a:rPr lang="pt-PT" dirty="0">
                <a:solidFill>
                  <a:srgbClr val="002060"/>
                </a:solidFill>
              </a:rPr>
              <a:t>O que é uma avaliação do abuso emocional?</a:t>
            </a:r>
          </a:p>
          <a:p>
            <a:pPr fontAlgn="base">
              <a:lnSpc>
                <a:spcPct val="100000"/>
              </a:lnSpc>
            </a:pPr>
            <a:r>
              <a:rPr lang="pt-PT" dirty="0">
                <a:solidFill>
                  <a:srgbClr val="002060"/>
                </a:solidFill>
              </a:rPr>
              <a:t>Quais são os efeitos do abuso emocional?</a:t>
            </a:r>
          </a:p>
          <a:p>
            <a:pPr fontAlgn="base">
              <a:lnSpc>
                <a:spcPct val="100000"/>
              </a:lnSpc>
            </a:pPr>
            <a:r>
              <a:rPr lang="pt-PT" dirty="0">
                <a:solidFill>
                  <a:srgbClr val="002060"/>
                </a:solidFill>
              </a:rPr>
              <a:t>Como deveriam os Cristãos reagir a alguém que está a ser abusado?</a:t>
            </a:r>
          </a:p>
          <a:p>
            <a:pPr>
              <a:lnSpc>
                <a:spcPct val="100000"/>
              </a:lnSpc>
            </a:pPr>
            <a:endParaRPr lang="en-US" dirty="0">
              <a:solidFill>
                <a:srgbClr val="002060"/>
              </a:solidFill>
            </a:endParaRPr>
          </a:p>
        </p:txBody>
      </p:sp>
    </p:spTree>
    <p:extLst>
      <p:ext uri="{BB962C8B-B14F-4D97-AF65-F5344CB8AC3E}">
        <p14:creationId xmlns:p14="http://schemas.microsoft.com/office/powerpoint/2010/main" val="1768430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371B0-7AE5-F544-8DEA-E49F3E11B62C}"/>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C07F4EB5-E5BC-8F4A-8EC2-5FEB89B597F5}"/>
              </a:ext>
            </a:extLst>
          </p:cNvPr>
          <p:cNvPicPr>
            <a:picLocks noChangeAspect="1"/>
          </p:cNvPicPr>
          <p:nvPr/>
        </p:nvPicPr>
        <p:blipFill rotWithShape="1">
          <a:blip r:embed="rId3"/>
          <a:srcRect t="16317"/>
          <a:stretch/>
        </p:blipFill>
        <p:spPr>
          <a:xfrm>
            <a:off x="0" y="7488"/>
            <a:ext cx="12192000" cy="6850512"/>
          </a:xfrm>
          <a:prstGeom prst="rect">
            <a:avLst/>
          </a:prstGeom>
        </p:spPr>
      </p:pic>
      <p:sp>
        <p:nvSpPr>
          <p:cNvPr id="3" name="Content Placeholder 2">
            <a:extLst>
              <a:ext uri="{FF2B5EF4-FFF2-40B4-BE49-F238E27FC236}">
                <a16:creationId xmlns:a16="http://schemas.microsoft.com/office/drawing/2014/main" id="{6AC140C2-C677-6749-B5FF-6C25BFC75073}"/>
              </a:ext>
            </a:extLst>
          </p:cNvPr>
          <p:cNvSpPr>
            <a:spLocks noGrp="1"/>
          </p:cNvSpPr>
          <p:nvPr>
            <p:ph idx="1"/>
          </p:nvPr>
        </p:nvSpPr>
        <p:spPr>
          <a:xfrm>
            <a:off x="2772771" y="1487747"/>
            <a:ext cx="6646458" cy="5556273"/>
          </a:xfrm>
        </p:spPr>
        <p:txBody>
          <a:bodyPr>
            <a:normAutofit/>
          </a:bodyPr>
          <a:lstStyle/>
          <a:p>
            <a:pPr marL="0" indent="0" algn="ctr">
              <a:lnSpc>
                <a:spcPct val="100000"/>
              </a:lnSpc>
              <a:buNone/>
            </a:pPr>
            <a:r>
              <a:rPr lang="pt-PT" dirty="0"/>
              <a:t>Sem mútuo amor e tolerância mútua nenhum poder terreno pode manter-te a ti e a tua esposa nos laços da unidade cristã. </a:t>
            </a:r>
            <a:r>
              <a:rPr lang="pt-PT" b="1" dirty="0">
                <a:solidFill>
                  <a:srgbClr val="002060"/>
                </a:solidFill>
              </a:rPr>
              <a:t>Vosso companheirismo na relação matrimonial deve ser íntimo e terno, santo e elevado, insuflando poder espiritual em vossas vidas, para que possais ser um para o outro tudo que a Palavra de Deus requer. </a:t>
            </a:r>
            <a:r>
              <a:rPr lang="pt-PT" dirty="0"/>
              <a:t>Quando alcançardes a condição que o Senhor deseja alcanceis, encontrareis o Céu cá em baixo e Deus em vossa vida.</a:t>
            </a:r>
            <a:endParaRPr lang="en-US" dirty="0"/>
          </a:p>
        </p:txBody>
      </p:sp>
      <p:sp>
        <p:nvSpPr>
          <p:cNvPr id="5" name="TextBox 4">
            <a:extLst>
              <a:ext uri="{FF2B5EF4-FFF2-40B4-BE49-F238E27FC236}">
                <a16:creationId xmlns:a16="http://schemas.microsoft.com/office/drawing/2014/main" id="{ABD8E36B-1E06-7241-978E-59DF1B56E924}"/>
              </a:ext>
            </a:extLst>
          </p:cNvPr>
          <p:cNvSpPr txBox="1"/>
          <p:nvPr/>
        </p:nvSpPr>
        <p:spPr>
          <a:xfrm>
            <a:off x="2821967" y="964527"/>
            <a:ext cx="6332746" cy="523220"/>
          </a:xfrm>
          <a:prstGeom prst="rect">
            <a:avLst/>
          </a:prstGeom>
          <a:noFill/>
        </p:spPr>
        <p:txBody>
          <a:bodyPr wrap="square" rtlCol="0">
            <a:spAutoFit/>
          </a:bodyPr>
          <a:lstStyle/>
          <a:p>
            <a:r>
              <a:rPr lang="en-US" sz="2800" b="1" i="1" dirty="0">
                <a:solidFill>
                  <a:srgbClr val="002060"/>
                </a:solidFill>
              </a:rPr>
              <a:t>Lar Adventista</a:t>
            </a:r>
            <a:r>
              <a:rPr lang="en-US" sz="2800" b="1" dirty="0">
                <a:solidFill>
                  <a:srgbClr val="002060"/>
                </a:solidFill>
              </a:rPr>
              <a:t>, pp. 111, 112:</a:t>
            </a:r>
          </a:p>
        </p:txBody>
      </p:sp>
    </p:spTree>
    <p:extLst>
      <p:ext uri="{BB962C8B-B14F-4D97-AF65-F5344CB8AC3E}">
        <p14:creationId xmlns:p14="http://schemas.microsoft.com/office/powerpoint/2010/main" val="245388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39BD3-9BDF-2F4B-9281-95FA61BFCEA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0F45263F-B4DF-EB4D-BB0D-0621A5B662AF}"/>
              </a:ext>
            </a:extLst>
          </p:cNvPr>
          <p:cNvPicPr>
            <a:picLocks noChangeAspect="1"/>
          </p:cNvPicPr>
          <p:nvPr/>
        </p:nvPicPr>
        <p:blipFill rotWithShape="1">
          <a:blip r:embed="rId3"/>
          <a:srcRect t="10362" b="2755"/>
          <a:stretch/>
        </p:blipFill>
        <p:spPr>
          <a:xfrm>
            <a:off x="-1" y="0"/>
            <a:ext cx="12192001" cy="6868785"/>
          </a:xfrm>
          <a:prstGeom prst="rect">
            <a:avLst/>
          </a:prstGeom>
        </p:spPr>
      </p:pic>
      <p:sp>
        <p:nvSpPr>
          <p:cNvPr id="3" name="Content Placeholder 2">
            <a:extLst>
              <a:ext uri="{FF2B5EF4-FFF2-40B4-BE49-F238E27FC236}">
                <a16:creationId xmlns:a16="http://schemas.microsoft.com/office/drawing/2014/main" id="{6485AE87-E2D7-D547-81B0-C13D076B2B14}"/>
              </a:ext>
            </a:extLst>
          </p:cNvPr>
          <p:cNvSpPr>
            <a:spLocks noGrp="1"/>
          </p:cNvSpPr>
          <p:nvPr>
            <p:ph idx="1"/>
          </p:nvPr>
        </p:nvSpPr>
        <p:spPr>
          <a:xfrm>
            <a:off x="838200" y="2057639"/>
            <a:ext cx="8401334" cy="4351338"/>
          </a:xfrm>
        </p:spPr>
        <p:txBody>
          <a:bodyPr/>
          <a:lstStyle/>
          <a:p>
            <a:pPr fontAlgn="base">
              <a:lnSpc>
                <a:spcPct val="100000"/>
              </a:lnSpc>
            </a:pPr>
            <a:r>
              <a:rPr lang="pt-PT" dirty="0"/>
              <a:t>E se for você que está a ser abusivo para com alguém que ama? Está disposta/o a reconhecer e a mudar o seu comportamento?</a:t>
            </a:r>
          </a:p>
          <a:p>
            <a:pPr fontAlgn="base">
              <a:lnSpc>
                <a:spcPct val="100000"/>
              </a:lnSpc>
            </a:pPr>
            <a:r>
              <a:rPr lang="pt-PT" dirty="0"/>
              <a:t>E se for o sobrevivente? Está disposta/o a buscar ajuda? Sabe onde procurá-la?</a:t>
            </a:r>
          </a:p>
          <a:p>
            <a:pPr fontAlgn="base">
              <a:lnSpc>
                <a:spcPct val="100000"/>
              </a:lnSpc>
            </a:pPr>
            <a:r>
              <a:rPr lang="pt-PT" dirty="0"/>
              <a:t>Quais são os recursos úteis para sobreviventes de abuso emocional?</a:t>
            </a:r>
          </a:p>
          <a:p>
            <a:pPr>
              <a:lnSpc>
                <a:spcPct val="100000"/>
              </a:lnSpc>
            </a:pPr>
            <a:endParaRPr lang="en-US" dirty="0"/>
          </a:p>
        </p:txBody>
      </p:sp>
    </p:spTree>
    <p:extLst>
      <p:ext uri="{BB962C8B-B14F-4D97-AF65-F5344CB8AC3E}">
        <p14:creationId xmlns:p14="http://schemas.microsoft.com/office/powerpoint/2010/main" val="119166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E194DE-2F2C-5B4D-B907-AED041B3001A}"/>
              </a:ext>
            </a:extLst>
          </p:cNvPr>
          <p:cNvPicPr>
            <a:picLocks noChangeAspect="1"/>
          </p:cNvPicPr>
          <p:nvPr/>
        </p:nvPicPr>
        <p:blipFill rotWithShape="1">
          <a:blip r:embed="rId3"/>
          <a:srcRect t="9892" b="2856"/>
          <a:stretch/>
        </p:blipFill>
        <p:spPr>
          <a:xfrm>
            <a:off x="0" y="0"/>
            <a:ext cx="12192000" cy="6877245"/>
          </a:xfrm>
          <a:prstGeom prst="rect">
            <a:avLst/>
          </a:prstGeom>
        </p:spPr>
      </p:pic>
      <p:sp>
        <p:nvSpPr>
          <p:cNvPr id="2" name="Title 1">
            <a:extLst>
              <a:ext uri="{FF2B5EF4-FFF2-40B4-BE49-F238E27FC236}">
                <a16:creationId xmlns:a16="http://schemas.microsoft.com/office/drawing/2014/main" id="{39F5F8E4-F3AA-1D4A-9F89-CD4106F261F0}"/>
              </a:ext>
            </a:extLst>
          </p:cNvPr>
          <p:cNvSpPr>
            <a:spLocks noGrp="1"/>
          </p:cNvSpPr>
          <p:nvPr>
            <p:ph type="title"/>
          </p:nvPr>
        </p:nvSpPr>
        <p:spPr>
          <a:xfrm>
            <a:off x="-199029" y="1924339"/>
            <a:ext cx="10557680" cy="1404085"/>
          </a:xfrm>
        </p:spPr>
        <p:txBody>
          <a:bodyPr>
            <a:normAutofit/>
          </a:bodyPr>
          <a:lstStyle/>
          <a:p>
            <a:pPr algn="ctr"/>
            <a:r>
              <a:rPr lang="en-US" sz="3600" dirty="0">
                <a:latin typeface="Avenir Next" panose="020B0503020202020204" pitchFamily="34" charset="0"/>
              </a:rPr>
              <a:t>PORQUE É O </a:t>
            </a:r>
            <a:r>
              <a:rPr lang="en-US" sz="3600" b="1" dirty="0">
                <a:solidFill>
                  <a:srgbClr val="002060"/>
                </a:solidFill>
                <a:latin typeface="Avenir Next" panose="020B0503020202020204" pitchFamily="34" charset="0"/>
              </a:rPr>
              <a:t>ABUSO EMOCIONAL</a:t>
            </a:r>
            <a:br>
              <a:rPr lang="en-US" sz="3600" dirty="0">
                <a:latin typeface="Avenir Next" panose="020B0503020202020204" pitchFamily="34" charset="0"/>
              </a:rPr>
            </a:br>
            <a:r>
              <a:rPr lang="en-US" sz="3600" dirty="0">
                <a:latin typeface="Avenir Next" panose="020B0503020202020204" pitchFamily="34" charset="0"/>
              </a:rPr>
              <a:t>DIFÍCIL DE RECONHECER?</a:t>
            </a:r>
          </a:p>
        </p:txBody>
      </p:sp>
      <p:sp>
        <p:nvSpPr>
          <p:cNvPr id="3" name="Content Placeholder 2">
            <a:extLst>
              <a:ext uri="{FF2B5EF4-FFF2-40B4-BE49-F238E27FC236}">
                <a16:creationId xmlns:a16="http://schemas.microsoft.com/office/drawing/2014/main" id="{C229EE51-D383-494E-8660-C2879E828604}"/>
              </a:ext>
            </a:extLst>
          </p:cNvPr>
          <p:cNvSpPr>
            <a:spLocks noGrp="1"/>
          </p:cNvSpPr>
          <p:nvPr>
            <p:ph idx="1"/>
          </p:nvPr>
        </p:nvSpPr>
        <p:spPr>
          <a:xfrm>
            <a:off x="1602479" y="3640781"/>
            <a:ext cx="6872785" cy="1763735"/>
          </a:xfrm>
        </p:spPr>
        <p:txBody>
          <a:bodyPr>
            <a:normAutofit lnSpcReduction="10000"/>
          </a:bodyPr>
          <a:lstStyle/>
          <a:p>
            <a:pPr marL="0" indent="0" algn="ctr">
              <a:lnSpc>
                <a:spcPct val="100000"/>
              </a:lnSpc>
              <a:buNone/>
            </a:pPr>
            <a:r>
              <a:rPr lang="pt-PT" dirty="0">
                <a:solidFill>
                  <a:srgbClr val="002060"/>
                </a:solidFill>
              </a:rPr>
              <a:t>O abuso emocional pode ser difícil de reconhecer porque pode ser subtil, e porque os abusadores culpam frequentemente as vítimas. </a:t>
            </a:r>
            <a:endParaRPr lang="en-US" dirty="0">
              <a:solidFill>
                <a:srgbClr val="002060"/>
              </a:solidFill>
            </a:endParaRPr>
          </a:p>
        </p:txBody>
      </p:sp>
    </p:spTree>
    <p:extLst>
      <p:ext uri="{BB962C8B-B14F-4D97-AF65-F5344CB8AC3E}">
        <p14:creationId xmlns:p14="http://schemas.microsoft.com/office/powerpoint/2010/main" val="54642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303351-16A4-A143-A923-BC9BB44E90F9}"/>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id="{904525F4-2E0A-924F-BD0E-6F34D7C8CD91}"/>
              </a:ext>
            </a:extLst>
          </p:cNvPr>
          <p:cNvSpPr>
            <a:spLocks noGrp="1"/>
          </p:cNvSpPr>
          <p:nvPr>
            <p:ph type="title"/>
          </p:nvPr>
        </p:nvSpPr>
        <p:spPr>
          <a:xfrm>
            <a:off x="729018" y="433365"/>
            <a:ext cx="10515600" cy="1325563"/>
          </a:xfrm>
        </p:spPr>
        <p:txBody>
          <a:bodyPr>
            <a:normAutofit/>
          </a:bodyPr>
          <a:lstStyle/>
          <a:p>
            <a:r>
              <a:rPr lang="en-US" sz="4000" b="1" dirty="0">
                <a:solidFill>
                  <a:srgbClr val="002060"/>
                </a:solidFill>
                <a:latin typeface="Avenir Next" panose="020B0503020202020204" pitchFamily="34" charset="0"/>
              </a:rPr>
              <a:t>A PERSONALIDADE </a:t>
            </a:r>
            <a:r>
              <a:rPr lang="en-US" sz="4000" dirty="0">
                <a:latin typeface="Avenir Next" panose="020B0503020202020204" pitchFamily="34" charset="0"/>
              </a:rPr>
              <a:t>DE UM ABUSADOR</a:t>
            </a:r>
          </a:p>
        </p:txBody>
      </p:sp>
      <p:sp>
        <p:nvSpPr>
          <p:cNvPr id="3" name="Content Placeholder 2">
            <a:extLst>
              <a:ext uri="{FF2B5EF4-FFF2-40B4-BE49-F238E27FC236}">
                <a16:creationId xmlns:a16="http://schemas.microsoft.com/office/drawing/2014/main" id="{19F01BF5-DEBD-1141-AAEB-C56F722018D3}"/>
              </a:ext>
            </a:extLst>
          </p:cNvPr>
          <p:cNvSpPr>
            <a:spLocks noGrp="1"/>
          </p:cNvSpPr>
          <p:nvPr>
            <p:ph idx="1"/>
          </p:nvPr>
        </p:nvSpPr>
        <p:spPr>
          <a:xfrm>
            <a:off x="1097511" y="2357890"/>
            <a:ext cx="8401333" cy="2951088"/>
          </a:xfrm>
        </p:spPr>
        <p:txBody>
          <a:bodyPr>
            <a:noAutofit/>
          </a:bodyPr>
          <a:lstStyle/>
          <a:p>
            <a:pPr marL="0" indent="0" algn="ctr">
              <a:lnSpc>
                <a:spcPct val="150000"/>
              </a:lnSpc>
              <a:buNone/>
            </a:pPr>
            <a:r>
              <a:rPr lang="pt-PT" b="1" dirty="0">
                <a:solidFill>
                  <a:srgbClr val="002060"/>
                </a:solidFill>
              </a:rPr>
              <a:t>Normalmente os abusadores querem controlar e dominar. </a:t>
            </a:r>
            <a:r>
              <a:rPr lang="pt-PT" dirty="0">
                <a:solidFill>
                  <a:srgbClr val="002060"/>
                </a:solidFill>
              </a:rPr>
              <a:t>Eles usam o abuso verbal para conseguir isto. São egocêntricos, impacientes, irrazoáveis, insensíveis, incapazes de perdoar, sem empatia e normalmente ciumentos, desconfiados e evasivos. </a:t>
            </a:r>
            <a:endParaRPr lang="en-US" dirty="0">
              <a:solidFill>
                <a:srgbClr val="002060"/>
              </a:solidFill>
            </a:endParaRPr>
          </a:p>
        </p:txBody>
      </p:sp>
    </p:spTree>
    <p:extLst>
      <p:ext uri="{BB962C8B-B14F-4D97-AF65-F5344CB8AC3E}">
        <p14:creationId xmlns:p14="http://schemas.microsoft.com/office/powerpoint/2010/main" val="66393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EDDB66-55B5-B04B-8067-6668AE8D7A85}"/>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id="{F37141FF-1AEE-6643-B720-D0C2E84D8EF3}"/>
              </a:ext>
            </a:extLst>
          </p:cNvPr>
          <p:cNvSpPr>
            <a:spLocks noGrp="1"/>
          </p:cNvSpPr>
          <p:nvPr>
            <p:ph type="title"/>
          </p:nvPr>
        </p:nvSpPr>
        <p:spPr>
          <a:xfrm>
            <a:off x="128514" y="624436"/>
            <a:ext cx="10167881" cy="1313550"/>
          </a:xfrm>
        </p:spPr>
        <p:txBody>
          <a:bodyPr>
            <a:normAutofit/>
          </a:bodyPr>
          <a:lstStyle/>
          <a:p>
            <a:pPr algn="ctr"/>
            <a:r>
              <a:rPr lang="en-US" sz="4000" dirty="0">
                <a:latin typeface="Avenir Next" panose="020B0503020202020204" pitchFamily="34" charset="0"/>
              </a:rPr>
              <a:t>CARACTERÍSTICAS DOS</a:t>
            </a:r>
            <a:br>
              <a:rPr lang="en-US" sz="4000" dirty="0">
                <a:latin typeface="Avenir Next" panose="020B0503020202020204" pitchFamily="34" charset="0"/>
              </a:rPr>
            </a:br>
            <a:r>
              <a:rPr lang="en-US" sz="4000" b="1" dirty="0">
                <a:solidFill>
                  <a:srgbClr val="002060"/>
                </a:solidFill>
                <a:latin typeface="Avenir Next" panose="020B0503020202020204" pitchFamily="34" charset="0"/>
              </a:rPr>
              <a:t>HOMENS ABUSADORES</a:t>
            </a:r>
          </a:p>
        </p:txBody>
      </p:sp>
      <p:sp>
        <p:nvSpPr>
          <p:cNvPr id="3" name="Content Placeholder 2">
            <a:extLst>
              <a:ext uri="{FF2B5EF4-FFF2-40B4-BE49-F238E27FC236}">
                <a16:creationId xmlns:a16="http://schemas.microsoft.com/office/drawing/2014/main" id="{932B4D20-8A94-7043-8CD2-32AD064D43AD}"/>
              </a:ext>
            </a:extLst>
          </p:cNvPr>
          <p:cNvSpPr>
            <a:spLocks noGrp="1"/>
          </p:cNvSpPr>
          <p:nvPr>
            <p:ph idx="1"/>
          </p:nvPr>
        </p:nvSpPr>
        <p:spPr>
          <a:xfrm>
            <a:off x="688072" y="2371536"/>
            <a:ext cx="9097370" cy="3674424"/>
          </a:xfrm>
        </p:spPr>
        <p:txBody>
          <a:bodyPr>
            <a:normAutofit/>
          </a:bodyPr>
          <a:lstStyle/>
          <a:p>
            <a:pPr lvl="0" fontAlgn="base">
              <a:lnSpc>
                <a:spcPct val="100000"/>
              </a:lnSpc>
            </a:pPr>
            <a:r>
              <a:rPr lang="en-US" b="1" dirty="0">
                <a:solidFill>
                  <a:srgbClr val="002060"/>
                </a:solidFill>
              </a:rPr>
              <a:t>The Demand Man.</a:t>
            </a:r>
            <a:r>
              <a:rPr lang="en-US" dirty="0"/>
              <a:t> Very entitled, easily enraged and extremely critical, often overvaluing his household contributions.</a:t>
            </a:r>
          </a:p>
          <a:p>
            <a:pPr lvl="0" fontAlgn="base">
              <a:lnSpc>
                <a:spcPct val="100000"/>
              </a:lnSpc>
            </a:pPr>
            <a:r>
              <a:rPr lang="en-US" b="1" dirty="0">
                <a:solidFill>
                  <a:srgbClr val="002060"/>
                </a:solidFill>
              </a:rPr>
              <a:t>Mr. Right</a:t>
            </a:r>
            <a:r>
              <a:rPr lang="en-US" b="1" dirty="0"/>
              <a:t>.</a:t>
            </a:r>
            <a:r>
              <a:rPr lang="en-US" dirty="0"/>
              <a:t> Sees his own perspective as the ultimate authority and doesn’t value his spouse’s feelings.  </a:t>
            </a:r>
          </a:p>
          <a:p>
            <a:pPr lvl="0" fontAlgn="base">
              <a:lnSpc>
                <a:spcPct val="100000"/>
              </a:lnSpc>
            </a:pPr>
            <a:r>
              <a:rPr lang="en-US" b="1" dirty="0">
                <a:solidFill>
                  <a:srgbClr val="002060"/>
                </a:solidFill>
              </a:rPr>
              <a:t>The Water Torturer</a:t>
            </a:r>
            <a:r>
              <a:rPr lang="en-US" b="1" dirty="0"/>
              <a:t>.</a:t>
            </a:r>
            <a:r>
              <a:rPr lang="en-US" dirty="0"/>
              <a:t> Manages to verbally assault his spouse without shouting or raising his voice. </a:t>
            </a:r>
          </a:p>
        </p:txBody>
      </p:sp>
    </p:spTree>
    <p:extLst>
      <p:ext uri="{BB962C8B-B14F-4D97-AF65-F5344CB8AC3E}">
        <p14:creationId xmlns:p14="http://schemas.microsoft.com/office/powerpoint/2010/main" val="652013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232481-C2E3-3749-AA28-4CE9E21820BE}"/>
              </a:ext>
            </a:extLst>
          </p:cNvPr>
          <p:cNvPicPr>
            <a:picLocks noChangeAspect="1"/>
          </p:cNvPicPr>
          <p:nvPr/>
        </p:nvPicPr>
        <p:blipFill rotWithShape="1">
          <a:blip r:embed="rId3"/>
          <a:srcRect t="12627"/>
          <a:stretch/>
        </p:blipFill>
        <p:spPr>
          <a:xfrm>
            <a:off x="-1" y="0"/>
            <a:ext cx="12192001" cy="6886808"/>
          </a:xfrm>
          <a:prstGeom prst="rect">
            <a:avLst/>
          </a:prstGeom>
        </p:spPr>
      </p:pic>
      <p:sp>
        <p:nvSpPr>
          <p:cNvPr id="2" name="Title 1">
            <a:extLst>
              <a:ext uri="{FF2B5EF4-FFF2-40B4-BE49-F238E27FC236}">
                <a16:creationId xmlns:a16="http://schemas.microsoft.com/office/drawing/2014/main" id="{F77916F1-3D7D-8847-A582-F62942E49040}"/>
              </a:ext>
            </a:extLst>
          </p:cNvPr>
          <p:cNvSpPr>
            <a:spLocks noGrp="1"/>
          </p:cNvSpPr>
          <p:nvPr>
            <p:ph type="title"/>
          </p:nvPr>
        </p:nvSpPr>
        <p:spPr>
          <a:xfrm>
            <a:off x="288099" y="774560"/>
            <a:ext cx="9857984" cy="1325563"/>
          </a:xfrm>
        </p:spPr>
        <p:txBody>
          <a:bodyPr>
            <a:noAutofit/>
          </a:bodyPr>
          <a:lstStyle/>
          <a:p>
            <a:pPr algn="ctr"/>
            <a:r>
              <a:rPr lang="en-US" sz="4000" dirty="0">
                <a:latin typeface="Avenir Next" panose="020B0503020202020204" pitchFamily="34" charset="0"/>
              </a:rPr>
              <a:t>CARACTERÍSTICAS DAS</a:t>
            </a:r>
            <a:br>
              <a:rPr lang="en-US" sz="4000" dirty="0">
                <a:latin typeface="Avenir Next" panose="020B0503020202020204" pitchFamily="34" charset="0"/>
              </a:rPr>
            </a:br>
            <a:r>
              <a:rPr lang="en-US" sz="4000" b="1" dirty="0">
                <a:solidFill>
                  <a:srgbClr val="002060"/>
                </a:solidFill>
                <a:latin typeface="Avenir Next" panose="020B0503020202020204" pitchFamily="34" charset="0"/>
              </a:rPr>
              <a:t>MULHERES ABUSADORAS</a:t>
            </a:r>
            <a:br>
              <a:rPr lang="en-US" sz="4000" dirty="0">
                <a:latin typeface="Avenir Next" panose="020B0503020202020204" pitchFamily="34" charset="0"/>
              </a:rPr>
            </a:br>
            <a:endParaRPr lang="en-US" sz="40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41069CC7-283F-514A-BB65-1B9FAFE80E79}"/>
              </a:ext>
            </a:extLst>
          </p:cNvPr>
          <p:cNvSpPr>
            <a:spLocks noGrp="1"/>
          </p:cNvSpPr>
          <p:nvPr>
            <p:ph idx="1"/>
          </p:nvPr>
        </p:nvSpPr>
        <p:spPr>
          <a:xfrm>
            <a:off x="1452352" y="2439778"/>
            <a:ext cx="8387687" cy="3723027"/>
          </a:xfrm>
        </p:spPr>
        <p:txBody>
          <a:bodyPr>
            <a:normAutofit fontScale="55000" lnSpcReduction="20000"/>
          </a:bodyPr>
          <a:lstStyle/>
          <a:p>
            <a:pPr lvl="0" fontAlgn="base">
              <a:lnSpc>
                <a:spcPct val="100000"/>
              </a:lnSpc>
            </a:pPr>
            <a:r>
              <a:rPr lang="pt-PT" sz="4500" b="1" dirty="0">
                <a:solidFill>
                  <a:srgbClr val="002060"/>
                </a:solidFill>
              </a:rPr>
              <a:t>Foi verbalmente abusada quando era criança, </a:t>
            </a:r>
            <a:r>
              <a:rPr lang="pt-PT" sz="4500" dirty="0">
                <a:solidFill>
                  <a:srgbClr val="002060"/>
                </a:solidFill>
              </a:rPr>
              <a:t>presenciou-o na sua família, ou foi abusada verbalmente por um parceiro anterior.</a:t>
            </a:r>
          </a:p>
          <a:p>
            <a:pPr lvl="0" fontAlgn="base">
              <a:lnSpc>
                <a:spcPct val="100000"/>
              </a:lnSpc>
            </a:pPr>
            <a:endParaRPr lang="pt-PT" sz="4500" b="1" dirty="0">
              <a:solidFill>
                <a:srgbClr val="002060"/>
              </a:solidFill>
            </a:endParaRPr>
          </a:p>
          <a:p>
            <a:pPr lvl="0" fontAlgn="base">
              <a:lnSpc>
                <a:spcPct val="100000"/>
              </a:lnSpc>
            </a:pPr>
            <a:r>
              <a:rPr lang="pt-PT" sz="4500" b="1" dirty="0">
                <a:solidFill>
                  <a:srgbClr val="002060"/>
                </a:solidFill>
              </a:rPr>
              <a:t>Tem baixa autoestima.</a:t>
            </a:r>
          </a:p>
          <a:p>
            <a:pPr lvl="0" fontAlgn="base">
              <a:lnSpc>
                <a:spcPct val="100000"/>
              </a:lnSpc>
            </a:pPr>
            <a:endParaRPr lang="pt-PT" sz="4500" b="1" dirty="0">
              <a:solidFill>
                <a:srgbClr val="002060"/>
              </a:solidFill>
            </a:endParaRPr>
          </a:p>
          <a:p>
            <a:pPr lvl="0" fontAlgn="base">
              <a:lnSpc>
                <a:spcPct val="100000"/>
              </a:lnSpc>
            </a:pPr>
            <a:r>
              <a:rPr lang="pt-PT" sz="4500" b="1" dirty="0">
                <a:solidFill>
                  <a:srgbClr val="002060"/>
                </a:solidFill>
              </a:rPr>
              <a:t>Tem um temperamento intenso, </a:t>
            </a:r>
            <a:r>
              <a:rPr lang="pt-PT" sz="4500" dirty="0">
                <a:solidFill>
                  <a:srgbClr val="002060"/>
                </a:solidFill>
              </a:rPr>
              <a:t>despoletado por frustrações e discussões menores.</a:t>
            </a:r>
          </a:p>
          <a:p>
            <a:pPr lvl="0" fontAlgn="base">
              <a:lnSpc>
                <a:spcPct val="100000"/>
              </a:lnSpc>
            </a:pPr>
            <a:endParaRPr lang="pt-PT" b="1" dirty="0">
              <a:solidFill>
                <a:srgbClr val="002060"/>
              </a:solidFill>
            </a:endParaRPr>
          </a:p>
          <a:p>
            <a:pPr marL="0" indent="0" fontAlgn="base">
              <a:lnSpc>
                <a:spcPct val="100000"/>
              </a:lnSpc>
              <a:buNone/>
            </a:pPr>
            <a:r>
              <a:rPr lang="en-US" dirty="0"/>
              <a:t> </a:t>
            </a:r>
          </a:p>
          <a:p>
            <a:pPr>
              <a:lnSpc>
                <a:spcPct val="100000"/>
              </a:lnSpc>
            </a:pPr>
            <a:endParaRPr lang="en-US" dirty="0"/>
          </a:p>
        </p:txBody>
      </p:sp>
    </p:spTree>
    <p:extLst>
      <p:ext uri="{BB962C8B-B14F-4D97-AF65-F5344CB8AC3E}">
        <p14:creationId xmlns:p14="http://schemas.microsoft.com/office/powerpoint/2010/main" val="478585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F026776B-854A-4949-B6A7-492118E3F0C0}"/>
              </a:ext>
            </a:extLst>
          </p:cNvPr>
          <p:cNvPicPr>
            <a:picLocks noChangeAspect="1"/>
          </p:cNvPicPr>
          <p:nvPr/>
        </p:nvPicPr>
        <p:blipFill rotWithShape="1">
          <a:blip r:embed="rId3"/>
          <a:srcRect t="13722" b="2556"/>
          <a:stretch/>
        </p:blipFill>
        <p:spPr>
          <a:xfrm>
            <a:off x="-55968" y="0"/>
            <a:ext cx="12247968" cy="6960358"/>
          </a:xfrm>
          <a:prstGeom prst="rect">
            <a:avLst/>
          </a:prstGeom>
        </p:spPr>
      </p:pic>
      <p:sp>
        <p:nvSpPr>
          <p:cNvPr id="3" name="Content Placeholder 2">
            <a:extLst>
              <a:ext uri="{FF2B5EF4-FFF2-40B4-BE49-F238E27FC236}">
                <a16:creationId xmlns:a16="http://schemas.microsoft.com/office/drawing/2014/main" id="{B09A59A2-28D4-6D44-984A-DF55B7AEB3B7}"/>
              </a:ext>
            </a:extLst>
          </p:cNvPr>
          <p:cNvSpPr>
            <a:spLocks noGrp="1"/>
          </p:cNvSpPr>
          <p:nvPr>
            <p:ph idx="1"/>
          </p:nvPr>
        </p:nvSpPr>
        <p:spPr>
          <a:xfrm>
            <a:off x="415118" y="2084937"/>
            <a:ext cx="8693023" cy="3606184"/>
          </a:xfrm>
        </p:spPr>
        <p:txBody>
          <a:bodyPr>
            <a:normAutofit fontScale="62500" lnSpcReduction="20000"/>
          </a:bodyPr>
          <a:lstStyle/>
          <a:p>
            <a:pPr lvl="0" fontAlgn="base"/>
            <a:r>
              <a:rPr lang="pt-PT" sz="3600" b="1" dirty="0">
                <a:solidFill>
                  <a:srgbClr val="002060"/>
                </a:solidFill>
              </a:rPr>
              <a:t>O seu sentido de poder ou controlo </a:t>
            </a:r>
            <a:r>
              <a:rPr lang="pt-PT" sz="3600" dirty="0">
                <a:solidFill>
                  <a:srgbClr val="002060"/>
                </a:solidFill>
              </a:rPr>
              <a:t>depende do consentimento do seu parceiro e a reação dele às suas exigências.  </a:t>
            </a:r>
          </a:p>
          <a:p>
            <a:pPr marL="0" lvl="0" indent="0" fontAlgn="base">
              <a:buNone/>
            </a:pPr>
            <a:endParaRPr lang="pt-PT" sz="3600" dirty="0">
              <a:solidFill>
                <a:srgbClr val="002060"/>
              </a:solidFill>
            </a:endParaRPr>
          </a:p>
          <a:p>
            <a:pPr lvl="0" fontAlgn="base"/>
            <a:r>
              <a:rPr lang="pt-PT" sz="3600" b="1" dirty="0">
                <a:solidFill>
                  <a:srgbClr val="002060"/>
                </a:solidFill>
              </a:rPr>
              <a:t>Tem expectativas rígidas </a:t>
            </a:r>
            <a:r>
              <a:rPr lang="pt-PT" sz="3600" dirty="0">
                <a:solidFill>
                  <a:srgbClr val="002060"/>
                </a:solidFill>
              </a:rPr>
              <a:t>ou fantasias em relação ao casamento, parcerias, ou homens no geral, e não vai ceder</a:t>
            </a:r>
            <a:r>
              <a:rPr lang="pt-PT" sz="3600" b="1" dirty="0">
                <a:solidFill>
                  <a:srgbClr val="002060"/>
                </a:solidFill>
              </a:rPr>
              <a:t>. </a:t>
            </a:r>
          </a:p>
          <a:p>
            <a:pPr marL="0" lvl="0" indent="0" fontAlgn="base">
              <a:buNone/>
            </a:pPr>
            <a:endParaRPr lang="pt-PT" sz="3600" b="1" dirty="0">
              <a:solidFill>
                <a:srgbClr val="002060"/>
              </a:solidFill>
            </a:endParaRPr>
          </a:p>
          <a:p>
            <a:pPr lvl="0" fontAlgn="base"/>
            <a:r>
              <a:rPr lang="pt-PT" sz="3600" b="1" dirty="0">
                <a:solidFill>
                  <a:srgbClr val="002060"/>
                </a:solidFill>
              </a:rPr>
              <a:t>Ela projeta a culpa de todas as dificuldades do relacionamento no seu parceiro. </a:t>
            </a:r>
            <a:r>
              <a:rPr lang="pt-PT" sz="3600" dirty="0">
                <a:solidFill>
                  <a:srgbClr val="002060"/>
                </a:solidFill>
              </a:rPr>
              <a:t>Ela pode não querer que ele obtenha aconselhamento porque se sente ameaçada pelo risco de um estranho “escolher o lado dele”.</a:t>
            </a:r>
          </a:p>
          <a:p>
            <a:pPr marL="0" indent="0" fontAlgn="base">
              <a:buNone/>
            </a:pPr>
            <a:r>
              <a:rPr lang="en-US" dirty="0"/>
              <a:t> </a:t>
            </a:r>
          </a:p>
          <a:p>
            <a:endParaRPr lang="en-US" dirty="0"/>
          </a:p>
        </p:txBody>
      </p:sp>
    </p:spTree>
    <p:extLst>
      <p:ext uri="{BB962C8B-B14F-4D97-AF65-F5344CB8AC3E}">
        <p14:creationId xmlns:p14="http://schemas.microsoft.com/office/powerpoint/2010/main" val="850004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3628</TotalTime>
  <Words>5621</Words>
  <Application>Microsoft Office PowerPoint</Application>
  <PresentationFormat>Ecrã Panorâmico</PresentationFormat>
  <Paragraphs>298</Paragraphs>
  <Slides>30</Slides>
  <Notes>30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30</vt:i4>
      </vt:variant>
    </vt:vector>
  </HeadingPairs>
  <TitlesOfParts>
    <vt:vector size="36" baseType="lpstr">
      <vt:lpstr>Arial</vt:lpstr>
      <vt:lpstr>Avenir Next</vt:lpstr>
      <vt:lpstr>Calibri</vt:lpstr>
      <vt:lpstr>Calibri Light</vt:lpstr>
      <vt:lpstr>SignPainter HouseScript</vt:lpstr>
      <vt:lpstr>Office Theme</vt:lpstr>
      <vt:lpstr>Abuso Emocional:  O QUE PODEMOS FAZER </vt:lpstr>
      <vt:lpstr> A HISTÓRIA DE MARIA </vt:lpstr>
      <vt:lpstr>  QUESTÕES PARA DEBATE </vt:lpstr>
      <vt:lpstr>Apresentação do PowerPoint</vt:lpstr>
      <vt:lpstr>PORQUE É O ABUSO EMOCIONAL DIFÍCIL DE RECONHECER?</vt:lpstr>
      <vt:lpstr>A PERSONALIDADE DE UM ABUSADOR</vt:lpstr>
      <vt:lpstr>CARACTERÍSTICAS DOS HOMENS ABUSADORES</vt:lpstr>
      <vt:lpstr>CARACTERÍSTICAS DAS MULHERES ABUSADORAS </vt:lpstr>
      <vt:lpstr>Apresentação do PowerPoint</vt:lpstr>
      <vt:lpstr>Apresentação do PowerPoint</vt:lpstr>
      <vt:lpstr>Apresentação do PowerPoint</vt:lpstr>
      <vt:lpstr>Apresentação do PowerPoint</vt:lpstr>
      <vt:lpstr>    QUAIS AS TÉCNICAS USADAS NO ABUSO EMOCIONAL?      </vt:lpstr>
      <vt:lpstr>1. ABUSO EMOCIONAL ATRAVÉS DAS PALAVRAS </vt:lpstr>
      <vt:lpstr>Apresentação do PowerPoint</vt:lpstr>
      <vt:lpstr> 2. ABUSO EMOCIONAL ATRAVÉS DAS AÇÕES </vt:lpstr>
      <vt:lpstr>Apresentação do PowerPoint</vt:lpstr>
      <vt:lpstr>Apresentação do PowerPoint</vt:lpstr>
      <vt:lpstr> 3. ABUSO EMOCIONAL ATRAVÉS DA INDIFERENÇA </vt:lpstr>
      <vt:lpstr>QUAIS SÃO OS EFEITOS DO ABUSO EMOCIONAL? </vt:lpstr>
      <vt:lpstr>Apresentação do PowerPoint</vt:lpstr>
      <vt:lpstr> O QUE É UMA AUTO-AVALIAÇÃO DO ABUSO EMOCIONAL? </vt:lpstr>
      <vt:lpstr>Apresentação do PowerPoint</vt:lpstr>
      <vt:lpstr>Apresentação do PowerPoint</vt:lpstr>
      <vt:lpstr>COMO DEVEM OS CRISTÃOS REAGIR EM RELAÇÃO A UM AMIGO QUE ESTÁ A SER ABUSADO? </vt:lpstr>
      <vt:lpstr>DIRETRIZES GERAIS PARA LIDAR COM ESTE TIPO DE SITUAÇÃO:  </vt:lpstr>
      <vt:lpstr>Apresentação do PowerPoint</vt:lpstr>
      <vt:lpstr>QUESTÕES FINAIS </vt:lpstr>
      <vt:lpstr>CONSELHOS DE ELLEN G. WHITE PARA CASAIS EM RELACIONAMENTOS DISFUNCIONAIS </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Abuse:  What we Can do.  </dc:title>
  <dc:creator>Arrais, Raquel</dc:creator>
  <cp:lastModifiedBy>Raquel Silva</cp:lastModifiedBy>
  <cp:revision>49</cp:revision>
  <dcterms:created xsi:type="dcterms:W3CDTF">2018-03-20T17:45:42Z</dcterms:created>
  <dcterms:modified xsi:type="dcterms:W3CDTF">2018-08-03T08:58:19Z</dcterms:modified>
</cp:coreProperties>
</file>